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Play"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9qKn7PNN5Co8tOeZRnz+MOOb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8F4560-9F11-4B3A-B128-45FCAE502C5C}">
  <a:tblStyle styleId="{4B8F4560-9F11-4B3A-B128-45FCAE502C5C}"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b="off" i="off"/>
      <a:tcStyle>
        <a:tcBdr/>
        <a:fill>
          <a:solidFill>
            <a:srgbClr val="CAD1D8"/>
          </a:solidFill>
        </a:fill>
      </a:tcStyle>
    </a:band1H>
    <a:band2H>
      <a:tcTxStyle b="off" i="off"/>
      <a:tcStyle>
        <a:tcBdr/>
      </a:tcStyle>
    </a:band2H>
    <a:band1V>
      <a:tcTxStyle b="off" i="off"/>
      <a:tcStyle>
        <a:tcBdr/>
        <a:fill>
          <a:solidFill>
            <a:srgbClr val="CAD1D8"/>
          </a:solidFill>
        </a:fill>
      </a:tcStyle>
    </a:band1V>
    <a:band2V>
      <a:tcTxStyle b="off" i="off"/>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Times New Roman"/>
              <a:buNone/>
            </a:pPr>
            <a:r>
              <a:rPr lang="en-US" sz="1800"/>
              <a:t>Abstract:</a:t>
            </a:r>
            <a:endParaRPr sz="1800"/>
          </a:p>
          <a:p>
            <a:pPr marL="0" marR="0" lvl="0" indent="0" algn="l" rtl="0">
              <a:lnSpc>
                <a:spcPct val="100000"/>
              </a:lnSpc>
              <a:spcBef>
                <a:spcPts val="0"/>
              </a:spcBef>
              <a:spcAft>
                <a:spcPts val="0"/>
              </a:spcAft>
              <a:buClr>
                <a:schemeClr val="dk1"/>
              </a:buClr>
              <a:buSzPts val="1800"/>
              <a:buFont typeface="Times New Roman"/>
              <a:buNone/>
            </a:pPr>
            <a:r>
              <a:rPr lang="en-US" sz="1800"/>
              <a:t>Affected family members play a critical role in supporting persons with substance use disorders (SUD), yet their challenges and support strategies often remain underexplored. Through co-design with the community group Families for Addiction Recovery (FAR), this study highlights the unique perspectives and contributions of affected family members, aiming to inform more effective and inclusive policies. Utilizing Participatory Action Research (PAR) principles, this qualitative study examines the policies, practices, and laws in Canada that shape affected family members' experiences of addiction. Preliminary data analysis of in-depth, semi-structured interview transcripts with affected family members (n=87) reveals how affected family members navigate an inadequate system of care. They adopt a value system divergent from mainstream ideology to support and reduce harm for their relatives with SUD, protect other family members and the public, and prevent criminalization. Findings indicate that affected family members develop innovative strategies to address systemic gaps, such as implementing harm reduction within the home. Participants reported experiencing significant emotional and financial strain due to the lack of formal support structures. The study also highlights the pervasive stigma faced by family members, which often leads to social isolation and exacerbates their struggles. These findings reveal significant gaps in existing systems and policies, underscoring the urgent need for comprehensive system reform. Affected family members frequently navigate a complex landscape of stigma, emotional burden, and inadequate resources, all of which exacerbate their challenges. This research underscores the necessity for a paradigm shift in policy making, where the insights and needs of family caregivers are included. </a:t>
            </a: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800"/>
              </a:spcBef>
              <a:spcAft>
                <a:spcPts val="0"/>
              </a:spcAft>
              <a:buClr>
                <a:schemeClr val="dk1"/>
              </a:buClr>
              <a:buSzPts val="1100"/>
              <a:buFont typeface="Arial"/>
              <a:buNone/>
            </a:pPr>
            <a:endParaRPr/>
          </a:p>
        </p:txBody>
      </p:sp>
      <p:sp>
        <p:nvSpPr>
          <p:cNvPr id="213" name="Google Shape;2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ostamant@torontomu.ca"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1"/>
          <p:cNvSpPr txBox="1">
            <a:spLocks noGrp="1"/>
          </p:cNvSpPr>
          <p:nvPr>
            <p:ph type="ctrTitle"/>
          </p:nvPr>
        </p:nvSpPr>
        <p:spPr>
          <a:xfrm>
            <a:off x="1113810" y="3130041"/>
            <a:ext cx="4036334" cy="2387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800"/>
              <a:buFont typeface="Play"/>
              <a:buNone/>
            </a:pPr>
            <a:r>
              <a:rPr lang="en-US" sz="3800">
                <a:latin typeface="Arial"/>
                <a:ea typeface="Arial"/>
                <a:cs typeface="Arial"/>
                <a:sym typeface="Arial"/>
              </a:rPr>
              <a:t>Family Counterculture and Addiction in Canada</a:t>
            </a:r>
            <a:endParaRPr sz="3800">
              <a:latin typeface="Arial"/>
              <a:ea typeface="Arial"/>
              <a:cs typeface="Arial"/>
              <a:sym typeface="Arial"/>
            </a:endParaRPr>
          </a:p>
        </p:txBody>
      </p:sp>
      <p:sp>
        <p:nvSpPr>
          <p:cNvPr id="91" name="Google Shape;91;p1"/>
          <p:cNvSpPr txBox="1">
            <a:spLocks noGrp="1"/>
          </p:cNvSpPr>
          <p:nvPr>
            <p:ph type="subTitle" idx="1"/>
          </p:nvPr>
        </p:nvSpPr>
        <p:spPr>
          <a:xfrm>
            <a:off x="1113799" y="1122350"/>
            <a:ext cx="4401000" cy="1710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None/>
            </a:pPr>
            <a:r>
              <a:rPr lang="en-US" sz="2000"/>
              <a:t>Oona St-Amant, RN, PhD</a:t>
            </a:r>
            <a:endParaRPr/>
          </a:p>
          <a:p>
            <a:pPr marL="0" lvl="0" indent="0" algn="l" rtl="0">
              <a:lnSpc>
                <a:spcPct val="90000"/>
              </a:lnSpc>
              <a:spcBef>
                <a:spcPts val="1000"/>
              </a:spcBef>
              <a:spcAft>
                <a:spcPts val="0"/>
              </a:spcAft>
              <a:buClr>
                <a:schemeClr val="dk1"/>
              </a:buClr>
              <a:buSzPts val="2000"/>
              <a:buNone/>
            </a:pPr>
            <a:r>
              <a:rPr lang="en-US" sz="2000"/>
              <a:t>Associate Professor, Toronto Metropolitan University </a:t>
            </a:r>
            <a:endParaRPr sz="2000"/>
          </a:p>
        </p:txBody>
      </p:sp>
      <p:grpSp>
        <p:nvGrpSpPr>
          <p:cNvPr id="92" name="Google Shape;92;p1"/>
          <p:cNvGrpSpPr/>
          <p:nvPr/>
        </p:nvGrpSpPr>
        <p:grpSpPr>
          <a:xfrm>
            <a:off x="0" y="3154317"/>
            <a:ext cx="731521" cy="673460"/>
            <a:chOff x="3940602" y="308034"/>
            <a:chExt cx="2116791" cy="3428999"/>
          </a:xfrm>
        </p:grpSpPr>
        <p:sp>
          <p:nvSpPr>
            <p:cNvPr id="93" name="Google Shape;93;p1"/>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4" name="Google Shape;94;p1"/>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5" name="Google Shape;95;p1"/>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6" name="Google Shape;96;p1"/>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p1"/>
          <p:cNvSpPr/>
          <p:nvPr/>
        </p:nvSpPr>
        <p:spPr>
          <a:xfrm>
            <a:off x="5685810" y="391886"/>
            <a:ext cx="6009366" cy="6017078"/>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98" name="Google Shape;98;p1" descr="a woman rests her head on another person's shoulder"/>
          <p:cNvPicPr preferRelativeResize="0"/>
          <p:nvPr/>
        </p:nvPicPr>
        <p:blipFill rotWithShape="1">
          <a:blip r:embed="rId3">
            <a:alphaModFix/>
          </a:blip>
          <a:srcRect l="4546" r="27844" b="-1"/>
          <a:stretch/>
        </p:blipFill>
        <p:spPr>
          <a:xfrm>
            <a:off x="5922492" y="666728"/>
            <a:ext cx="5536001" cy="54657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Shape 182"/>
        <p:cNvGrpSpPr/>
        <p:nvPr/>
      </p:nvGrpSpPr>
      <p:grpSpPr>
        <a:xfrm>
          <a:off x="0" y="0"/>
          <a:ext cx="0" cy="0"/>
          <a:chOff x="0" y="0"/>
          <a:chExt cx="0" cy="0"/>
        </a:xfrm>
      </p:grpSpPr>
      <p:sp>
        <p:nvSpPr>
          <p:cNvPr id="183" name="Google Shape;183;p10"/>
          <p:cNvSpPr/>
          <p:nvPr/>
        </p:nvSpPr>
        <p:spPr>
          <a:xfrm>
            <a:off x="0" y="0"/>
            <a:ext cx="12192000" cy="6858000"/>
          </a:xfrm>
          <a:prstGeom prst="rect">
            <a:avLst/>
          </a:prstGeom>
          <a:solidFill>
            <a:srgbClr val="FFCC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p10"/>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p10"/>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p10"/>
          <p:cNvSpPr txBox="1">
            <a:spLocks noGrp="1"/>
          </p:cNvSpPr>
          <p:nvPr>
            <p:ph type="title"/>
          </p:nvPr>
        </p:nvSpPr>
        <p:spPr>
          <a:xfrm>
            <a:off x="856075" y="1188625"/>
            <a:ext cx="3207900" cy="44808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600"/>
              <a:buFont typeface="Play"/>
              <a:buNone/>
            </a:pPr>
            <a:r>
              <a:rPr lang="en-US" sz="4600">
                <a:latin typeface="Arial"/>
                <a:ea typeface="Arial"/>
                <a:cs typeface="Arial"/>
                <a:sym typeface="Arial"/>
              </a:rPr>
              <a:t>Emergence of Alternative Lifestyle (continued)</a:t>
            </a:r>
            <a:endParaRPr sz="4600">
              <a:latin typeface="Arial"/>
              <a:ea typeface="Arial"/>
              <a:cs typeface="Arial"/>
              <a:sym typeface="Arial"/>
            </a:endParaRPr>
          </a:p>
        </p:txBody>
      </p:sp>
      <p:cxnSp>
        <p:nvCxnSpPr>
          <p:cNvPr id="187" name="Google Shape;187;p10"/>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188" name="Google Shape;188;p10"/>
          <p:cNvSpPr txBox="1">
            <a:spLocks noGrp="1"/>
          </p:cNvSpPr>
          <p:nvPr>
            <p:ph type="body" idx="1"/>
          </p:nvPr>
        </p:nvSpPr>
        <p:spPr>
          <a:xfrm>
            <a:off x="4879250" y="672550"/>
            <a:ext cx="6482400" cy="54549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1000"/>
              </a:spcBef>
              <a:spcAft>
                <a:spcPts val="0"/>
              </a:spcAft>
              <a:buClr>
                <a:schemeClr val="dk1"/>
              </a:buClr>
              <a:buSzPct val="76470"/>
              <a:buNone/>
            </a:pPr>
            <a:endParaRPr sz="1700" i="1"/>
          </a:p>
          <a:p>
            <a:pPr marL="0" lvl="0" indent="0" algn="l" rtl="0">
              <a:lnSpc>
                <a:spcPct val="90000"/>
              </a:lnSpc>
              <a:spcBef>
                <a:spcPts val="1000"/>
              </a:spcBef>
              <a:spcAft>
                <a:spcPts val="0"/>
              </a:spcAft>
              <a:buClr>
                <a:schemeClr val="dk1"/>
              </a:buClr>
              <a:buSzPct val="76470"/>
              <a:buNone/>
            </a:pPr>
            <a:r>
              <a:rPr lang="en-US" sz="1700" b="1"/>
              <a:t>Rearrangements</a:t>
            </a:r>
            <a:endParaRPr sz="1700" b="1"/>
          </a:p>
          <a:p>
            <a:pPr marL="0" lvl="0" indent="0" algn="l" rtl="0">
              <a:lnSpc>
                <a:spcPct val="90000"/>
              </a:lnSpc>
              <a:spcBef>
                <a:spcPts val="1000"/>
              </a:spcBef>
              <a:spcAft>
                <a:spcPts val="0"/>
              </a:spcAft>
              <a:buClr>
                <a:schemeClr val="dk1"/>
              </a:buClr>
              <a:buSzPct val="47058"/>
              <a:buFont typeface="Arial"/>
              <a:buNone/>
            </a:pPr>
            <a:r>
              <a:rPr lang="en-US" sz="1700" i="1"/>
              <a:t>I ran away in the car. You know what  the police said, you don't run away, it's your house, I get it. You go home and throw him out. I said “no, I'm not, he's drug fueled, and if I throw him out, I'll be punched so I'm not throwing him out, then you're gonna pick him up and you'll charge him”, or he's gonna be on the street like, I don't want that. So he says, well, you're on the street, I said, I know, but I'm in my car and I'm safe, but I want you to send a nurse to go get him and bring him ER like it just didn't happen right? So, my husband and I stayed in the hotel like we've actually left our house for him to stay and do damage because there was no services that were appropriate for someone like him.(009)</a:t>
            </a:r>
            <a:endParaRPr sz="1700" i="1"/>
          </a:p>
          <a:p>
            <a:pPr marL="0" lvl="0" indent="0" algn="l" rtl="0">
              <a:lnSpc>
                <a:spcPct val="90000"/>
              </a:lnSpc>
              <a:spcBef>
                <a:spcPts val="1000"/>
              </a:spcBef>
              <a:spcAft>
                <a:spcPts val="0"/>
              </a:spcAft>
              <a:buClr>
                <a:schemeClr val="dk1"/>
              </a:buClr>
              <a:buSzPct val="47058"/>
              <a:buFont typeface="Arial"/>
              <a:buNone/>
            </a:pPr>
            <a:endParaRPr sz="1700" i="1"/>
          </a:p>
          <a:p>
            <a:pPr marL="0" lvl="0" indent="0" algn="l" rtl="0">
              <a:spcBef>
                <a:spcPts val="0"/>
              </a:spcBef>
              <a:spcAft>
                <a:spcPts val="0"/>
              </a:spcAft>
              <a:buClr>
                <a:schemeClr val="dk1"/>
              </a:buClr>
              <a:buSzPct val="114467"/>
              <a:buFont typeface="Arial"/>
              <a:buNone/>
            </a:pPr>
            <a:r>
              <a:rPr lang="en-US" sz="1700" b="1"/>
              <a:t>Workarounds</a:t>
            </a:r>
            <a:endParaRPr sz="1700" b="1"/>
          </a:p>
          <a:p>
            <a:pPr marL="0" lvl="0" indent="0" algn="l" rtl="0">
              <a:spcBef>
                <a:spcPts val="1000"/>
              </a:spcBef>
              <a:spcAft>
                <a:spcPts val="0"/>
              </a:spcAft>
              <a:buClr>
                <a:schemeClr val="dk1"/>
              </a:buClr>
              <a:buSzPct val="76470"/>
              <a:buFont typeface="Arial"/>
              <a:buNone/>
            </a:pPr>
            <a:r>
              <a:rPr lang="en-US" sz="1700" i="1"/>
              <a:t>And the last time she left, because I'm not getting her phone anymore, because I don't know what's happening with it [because she had previous lost phones]. She was so scared that she agreed I could put an air tag in her shoe, I bought these special insoles for it. So I went to the last place, the air tag was active yesterday, and it was a parking garage. And I walked around the parking garage, all 3 levels and in the stairwells. I couldn't find her, and I couldn't find the shoes. So then I went to the encampment and it was raining so everyone was in their tents and I didn't wanna bug anyone.  (030)</a:t>
            </a:r>
            <a:endParaRPr sz="1700" i="1"/>
          </a:p>
          <a:p>
            <a:pPr marL="0" lvl="0" indent="0" algn="l" rtl="0">
              <a:lnSpc>
                <a:spcPct val="90000"/>
              </a:lnSpc>
              <a:spcBef>
                <a:spcPts val="1000"/>
              </a:spcBef>
              <a:spcAft>
                <a:spcPts val="0"/>
              </a:spcAft>
              <a:buClr>
                <a:schemeClr val="dk1"/>
              </a:buClr>
              <a:buSzPct val="100000"/>
              <a:buNone/>
            </a:pPr>
            <a:endParaRPr sz="1300"/>
          </a:p>
          <a:p>
            <a:pPr marL="228600" lvl="0" indent="-146050" algn="l" rtl="0">
              <a:lnSpc>
                <a:spcPct val="90000"/>
              </a:lnSpc>
              <a:spcBef>
                <a:spcPts val="1000"/>
              </a:spcBef>
              <a:spcAft>
                <a:spcPts val="0"/>
              </a:spcAft>
              <a:buClr>
                <a:schemeClr val="dk1"/>
              </a:buClr>
              <a:buSzPct val="100000"/>
              <a:buNone/>
            </a:pPr>
            <a:endParaRPr sz="13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Shape 193"/>
        <p:cNvGrpSpPr/>
        <p:nvPr/>
      </p:nvGrpSpPr>
      <p:grpSpPr>
        <a:xfrm>
          <a:off x="0" y="0"/>
          <a:ext cx="0" cy="0"/>
          <a:chOff x="0" y="0"/>
          <a:chExt cx="0" cy="0"/>
        </a:xfrm>
      </p:grpSpPr>
      <p:sp>
        <p:nvSpPr>
          <p:cNvPr id="194" name="Google Shape;194;p11"/>
          <p:cNvSpPr/>
          <p:nvPr/>
        </p:nvSpPr>
        <p:spPr>
          <a:xfrm>
            <a:off x="0" y="0"/>
            <a:ext cx="12192000" cy="6858000"/>
          </a:xfrm>
          <a:prstGeom prst="rect">
            <a:avLst/>
          </a:prstGeom>
          <a:solidFill>
            <a:srgbClr val="FFCC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5" name="Google Shape;195;p1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6" name="Google Shape;196;p1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7" name="Google Shape;197;p11"/>
          <p:cNvSpPr txBox="1">
            <a:spLocks noGrp="1"/>
          </p:cNvSpPr>
          <p:nvPr>
            <p:ph type="title"/>
          </p:nvPr>
        </p:nvSpPr>
        <p:spPr>
          <a:xfrm>
            <a:off x="828100" y="1188625"/>
            <a:ext cx="3235800" cy="44808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600"/>
              <a:buFont typeface="Play"/>
              <a:buNone/>
            </a:pPr>
            <a:r>
              <a:rPr lang="en-US" sz="4600">
                <a:latin typeface="Arial"/>
                <a:ea typeface="Arial"/>
                <a:cs typeface="Arial"/>
                <a:sym typeface="Arial"/>
              </a:rPr>
              <a:t>Emergence of Alternative Lifestyle (continued)</a:t>
            </a:r>
            <a:endParaRPr sz="4600">
              <a:latin typeface="Arial"/>
              <a:ea typeface="Arial"/>
              <a:cs typeface="Arial"/>
              <a:sym typeface="Arial"/>
            </a:endParaRPr>
          </a:p>
        </p:txBody>
      </p:sp>
      <p:cxnSp>
        <p:nvCxnSpPr>
          <p:cNvPr id="198" name="Google Shape;198;p11"/>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199" name="Google Shape;199;p11"/>
          <p:cNvSpPr txBox="1">
            <a:spLocks noGrp="1"/>
          </p:cNvSpPr>
          <p:nvPr>
            <p:ph type="body" idx="1"/>
          </p:nvPr>
        </p:nvSpPr>
        <p:spPr>
          <a:xfrm>
            <a:off x="4879250" y="909700"/>
            <a:ext cx="6126600" cy="499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1500" b="1"/>
              <a:t>Desperate Action</a:t>
            </a:r>
            <a:endParaRPr sz="3500" b="1"/>
          </a:p>
          <a:p>
            <a:pPr marL="0" lvl="0" indent="0" algn="l" rtl="0">
              <a:lnSpc>
                <a:spcPct val="90000"/>
              </a:lnSpc>
              <a:spcBef>
                <a:spcPts val="1000"/>
              </a:spcBef>
              <a:spcAft>
                <a:spcPts val="0"/>
              </a:spcAft>
              <a:buClr>
                <a:schemeClr val="dk1"/>
              </a:buClr>
              <a:buSzPts val="800"/>
              <a:buNone/>
            </a:pPr>
            <a:r>
              <a:rPr lang="en-US" sz="1100" b="0" i="1" u="none" strike="noStrike"/>
              <a:t>So it was like my option was, watch her die</a:t>
            </a:r>
            <a:r>
              <a:rPr lang="en-US" sz="1100" i="1"/>
              <a:t> or s</a:t>
            </a:r>
            <a:r>
              <a:rPr lang="en-US" sz="1100" b="0" i="1" u="none" strike="noStrike"/>
              <a:t>end her t</a:t>
            </a:r>
            <a:r>
              <a:rPr lang="en-US" sz="1100" i="1"/>
              <a:t>o</a:t>
            </a:r>
            <a:r>
              <a:rPr lang="en-US" sz="1100" b="0" i="1" u="none" strike="noStrike"/>
              <a:t> </a:t>
            </a:r>
            <a:r>
              <a:rPr lang="en-US" sz="1100" i="1"/>
              <a:t>[child protective services]</a:t>
            </a:r>
            <a:r>
              <a:rPr lang="en-US" sz="1100" b="0" i="1" u="none" strike="noStrike"/>
              <a:t> where they're not going to get care, because you know she has rights, and they're gonna watch her go take care drugs somewhere else, or take off and come back to the rooming house whatever, </a:t>
            </a:r>
            <a:r>
              <a:rPr lang="en-US" sz="1100" b="0" i="1" u="sng" strike="noStrike"/>
              <a:t>or</a:t>
            </a:r>
            <a:r>
              <a:rPr lang="en-US" sz="1100" b="0" i="1" u="none" strike="noStrike"/>
              <a:t> send her to the US against her will. Those are my options. I didn't want th</a:t>
            </a:r>
            <a:r>
              <a:rPr lang="en-US" sz="1100" i="1"/>
              <a:t>e</a:t>
            </a:r>
            <a:r>
              <a:rPr lang="en-US" sz="1100" b="0" i="1" u="none" strike="noStrike"/>
              <a:t> other options [child </a:t>
            </a:r>
            <a:r>
              <a:rPr lang="en-US" sz="1100" i="1"/>
              <a:t>protective services]</a:t>
            </a:r>
            <a:r>
              <a:rPr lang="en-US" sz="1100" b="0" i="1" u="none" strike="noStrike"/>
              <a:t>. So that's why we did that [chose to sen</a:t>
            </a:r>
            <a:r>
              <a:rPr lang="en-US" sz="1100" i="1"/>
              <a:t>d her to the US]</a:t>
            </a:r>
            <a:r>
              <a:rPr lang="en-US" sz="1100" b="0" i="1" u="none" strike="noStrike"/>
              <a:t>. And we had a transport team come and take her. Of course she screamed. And she's like, what are you talking about? You guys are my parents. I love you. And we're like, yeah, we love you, too. And that's why we're doing it. And here's her passport. And we signed over guardianship. That was the hardest thing I've ever done. And then she was gone for 3 months in a wilderness facility. Like out in the wilderness. So there's no roof over their heads. And then after that she went somewhere to a therapeutic boarding school for 12 months, so she was gone for 15 months. A very long time. I missed her every single day that she was gone. I said it already, I'm going to say it again</a:t>
            </a:r>
            <a:r>
              <a:rPr lang="en-US" sz="1100" i="1"/>
              <a:t>, i</a:t>
            </a:r>
            <a:r>
              <a:rPr lang="en-US" sz="1100" b="0" i="1" u="none" strike="noStrike"/>
              <a:t>t was the hardest thing I've ever done. But also it was the best thing I've ever done. And it's going to be 10 years. She's 24 now. She's gonna be 10 years of sobriety </a:t>
            </a:r>
            <a:r>
              <a:rPr lang="en-US" sz="1100" i="1"/>
              <a:t>in June</a:t>
            </a:r>
            <a:r>
              <a:rPr lang="en-US" sz="1100" b="0" i="1" u="none" strike="noStrike"/>
              <a:t>. (040)</a:t>
            </a:r>
            <a:endParaRPr sz="1100" i="1"/>
          </a:p>
          <a:p>
            <a:pPr marL="0" lvl="0" indent="0" algn="l" rtl="0">
              <a:lnSpc>
                <a:spcPct val="90000"/>
              </a:lnSpc>
              <a:spcBef>
                <a:spcPts val="1000"/>
              </a:spcBef>
              <a:spcAft>
                <a:spcPts val="0"/>
              </a:spcAft>
              <a:buClr>
                <a:schemeClr val="dk1"/>
              </a:buClr>
              <a:buSzPts val="800"/>
              <a:buNone/>
            </a:pPr>
            <a:r>
              <a:rPr lang="en-US" sz="1100" b="0" i="1" u="none" strike="noStrike"/>
              <a:t>I flew in and it took me five months basically following her around trying to convince her. And then the problem was to get a passport from my daughter. Because she had lost her passport with all other ID as she did every six months. So it was a big problem to try to get a passport, then she had criminal charges. Okay, of course, all of them 100% of all drug addicts have criminal charges. They do anything necessary basically to keep up their habit. So it's anti-society, of course you can't have that. And so I had to clear all of those charges and then when I got basically a dismissal of everything, and there was a huge number of charges, then I was able to then get a passport for my daughter. And then still then I barely convinced her to get on a plane. So, my daughter, I took her out </a:t>
            </a:r>
            <a:r>
              <a:rPr lang="en-US" sz="1100" i="1"/>
              <a:t>of</a:t>
            </a:r>
            <a:r>
              <a:rPr lang="en-US" sz="1100" b="0" i="1" u="none" strike="noStrike"/>
              <a:t> the country. First I had taken her actually one time to Thailand, where she was off of drugs, then went back [to C</a:t>
            </a:r>
            <a:r>
              <a:rPr lang="en-US" sz="1100" i="1"/>
              <a:t>anada] </a:t>
            </a:r>
            <a:r>
              <a:rPr lang="en-US" sz="1100" b="0" i="1" u="none" strike="noStrike"/>
              <a:t>and immediately relapsed back on her drugs. Second time got her a passport again, because the first one disappeared. She got more criminal charges, I had to clear all of those. And the second time I was able to get her on a plane to Panama. So she is physically in Panama, off of drugs now, has a stable, nice boyfriend, and in 20 days </a:t>
            </a:r>
            <a:r>
              <a:rPr lang="en-US" sz="1100" i="1"/>
              <a:t>we'll</a:t>
            </a:r>
            <a:r>
              <a:rPr lang="en-US" sz="1100" b="0" i="1" u="none" strike="noStrike"/>
              <a:t> be moving into a beautiful house in the nicest area in Panama, and </a:t>
            </a:r>
            <a:r>
              <a:rPr lang="en-US" sz="1100" i="1"/>
              <a:t>we'll</a:t>
            </a:r>
            <a:r>
              <a:rPr lang="en-US" sz="1100" b="0" i="1" u="none" strike="noStrike"/>
              <a:t> live outside of Canada forever hopefully. (032)</a:t>
            </a:r>
            <a:br>
              <a:rPr lang="en-US" sz="1100"/>
            </a:b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204"/>
        <p:cNvGrpSpPr/>
        <p:nvPr/>
      </p:nvGrpSpPr>
      <p:grpSpPr>
        <a:xfrm>
          <a:off x="0" y="0"/>
          <a:ext cx="0" cy="0"/>
          <a:chOff x="0" y="0"/>
          <a:chExt cx="0" cy="0"/>
        </a:xfrm>
      </p:grpSpPr>
      <p:sp>
        <p:nvSpPr>
          <p:cNvPr id="205" name="Google Shape;205;p12"/>
          <p:cNvSpPr/>
          <p:nvPr/>
        </p:nvSpPr>
        <p:spPr>
          <a:xfrm>
            <a:off x="0" y="0"/>
            <a:ext cx="12192000" cy="6858000"/>
          </a:xfrm>
          <a:prstGeom prst="rect">
            <a:avLst/>
          </a:prstGeom>
          <a:solidFill>
            <a:srgbClr val="FF99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6" name="Google Shape;206;p12"/>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7" name="Google Shape;207;p12"/>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8" name="Google Shape;208;p12"/>
          <p:cNvSpPr txBox="1">
            <a:spLocks noGrp="1"/>
          </p:cNvSpPr>
          <p:nvPr>
            <p:ph type="title"/>
          </p:nvPr>
        </p:nvSpPr>
        <p:spPr>
          <a:xfrm>
            <a:off x="772175" y="1188625"/>
            <a:ext cx="3291900" cy="44808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600"/>
              <a:buFont typeface="Play"/>
              <a:buNone/>
            </a:pPr>
            <a:r>
              <a:rPr lang="en-US" sz="4600">
                <a:latin typeface="Arial"/>
                <a:ea typeface="Arial"/>
                <a:cs typeface="Arial"/>
                <a:sym typeface="Arial"/>
              </a:rPr>
              <a:t>Creation of a Distinct Identity and Community</a:t>
            </a:r>
            <a:endParaRPr sz="4600">
              <a:latin typeface="Arial"/>
              <a:ea typeface="Arial"/>
              <a:cs typeface="Arial"/>
              <a:sym typeface="Arial"/>
            </a:endParaRPr>
          </a:p>
        </p:txBody>
      </p:sp>
      <p:cxnSp>
        <p:nvCxnSpPr>
          <p:cNvPr id="209" name="Google Shape;209;p12"/>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210" name="Google Shape;210;p12"/>
          <p:cNvSpPr txBox="1">
            <a:spLocks noGrp="1"/>
          </p:cNvSpPr>
          <p:nvPr>
            <p:ph type="body" idx="1"/>
          </p:nvPr>
        </p:nvSpPr>
        <p:spPr>
          <a:xfrm>
            <a:off x="5255250" y="1648875"/>
            <a:ext cx="6073500" cy="4120800"/>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SzPts val="1800"/>
              <a:buNone/>
            </a:pPr>
            <a:r>
              <a:rPr lang="en-US" sz="1300" b="1"/>
              <a:t>Reclaiming Enabling</a:t>
            </a:r>
            <a:endParaRPr sz="1300" b="1"/>
          </a:p>
          <a:p>
            <a:pPr marL="0" lvl="0" indent="0" algn="l" rtl="0">
              <a:lnSpc>
                <a:spcPct val="90000"/>
              </a:lnSpc>
              <a:spcBef>
                <a:spcPts val="0"/>
              </a:spcBef>
              <a:spcAft>
                <a:spcPts val="0"/>
              </a:spcAft>
              <a:buSzPts val="1800"/>
              <a:buNone/>
            </a:pPr>
            <a:endParaRPr sz="1300" b="1"/>
          </a:p>
          <a:p>
            <a:pPr marL="0" lvl="0" indent="0" algn="l" rtl="0">
              <a:lnSpc>
                <a:spcPct val="100000"/>
              </a:lnSpc>
              <a:spcBef>
                <a:spcPts val="0"/>
              </a:spcBef>
              <a:spcAft>
                <a:spcPts val="0"/>
              </a:spcAft>
              <a:buClr>
                <a:schemeClr val="dk1"/>
              </a:buClr>
              <a:buSzPts val="1100"/>
              <a:buNone/>
            </a:pPr>
            <a:r>
              <a:rPr lang="en-US" sz="1300" i="1"/>
              <a:t>Let me tell you the funny joke about how now I can pay drug dealers by E transfer, you know like, who can I tell that to, right? Being able to talk without shame or blame, or anybody just tisking you, you know. Yeah, I think the biggest thing is feeling helpless with what to do next. So I just do my day. But I've lost a little my joy de vivre, I guess, like I've always been a happy person. But I'm tired inside (025)</a:t>
            </a:r>
            <a:endParaRPr sz="1500" i="1"/>
          </a:p>
          <a:p>
            <a:pPr marL="0" lvl="0" indent="0" algn="l" rtl="0">
              <a:lnSpc>
                <a:spcPct val="100000"/>
              </a:lnSpc>
              <a:spcBef>
                <a:spcPts val="1000"/>
              </a:spcBef>
              <a:spcAft>
                <a:spcPts val="0"/>
              </a:spcAft>
              <a:buSzPts val="1800"/>
              <a:buNone/>
            </a:pPr>
            <a:r>
              <a:rPr lang="en-US" sz="1300" b="1"/>
              <a:t>Public and Private Watchdogs</a:t>
            </a:r>
            <a:endParaRPr sz="3000" b="1"/>
          </a:p>
          <a:p>
            <a:pPr marL="0" lvl="0" indent="0" algn="l" rtl="0">
              <a:lnSpc>
                <a:spcPct val="100000"/>
              </a:lnSpc>
              <a:spcBef>
                <a:spcPts val="1000"/>
              </a:spcBef>
              <a:spcAft>
                <a:spcPts val="0"/>
              </a:spcAft>
              <a:buClr>
                <a:schemeClr val="dk1"/>
              </a:buClr>
              <a:buSzPts val="1100"/>
              <a:buNone/>
            </a:pPr>
            <a:r>
              <a:rPr lang="en-US" sz="1300" i="1"/>
              <a:t>But you know, I've set a whole lot of boundaries, his name is not on the passcode to get in here, so that I know when he's coming in, the gate code. He doesn’t get a key, there's a curfew unless we discuss it in advance. I check him at the door for drugs. I check his room and he's still trying to do all this stuff. (075)</a:t>
            </a:r>
            <a:endParaRPr sz="3000"/>
          </a:p>
          <a:p>
            <a:pPr marL="0" lvl="0" indent="0" algn="l" rtl="0">
              <a:lnSpc>
                <a:spcPct val="90000"/>
              </a:lnSpc>
              <a:spcBef>
                <a:spcPts val="1000"/>
              </a:spcBef>
              <a:spcAft>
                <a:spcPts val="0"/>
              </a:spcAft>
              <a:buClr>
                <a:schemeClr val="dk1"/>
              </a:buClr>
              <a:buSzPts val="1100"/>
              <a:buNone/>
            </a:pP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13"/>
          <p:cNvSpPr/>
          <p:nvPr/>
        </p:nvSpPr>
        <p:spPr>
          <a:xfrm>
            <a:off x="0" y="0"/>
            <a:ext cx="1219200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6" name="Google Shape;216;p13"/>
          <p:cNvSpPr/>
          <p:nvPr/>
        </p:nvSpPr>
        <p:spPr>
          <a:xfrm>
            <a:off x="-1" y="0"/>
            <a:ext cx="4818889" cy="6858000"/>
          </a:xfrm>
          <a:custGeom>
            <a:avLst/>
            <a:gdLst/>
            <a:ahLst/>
            <a:cxnLst/>
            <a:rect l="l" t="t" r="r" b="b"/>
            <a:pathLst>
              <a:path w="4818889" h="6858000" extrusionOk="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w="9525" cap="flat" cmpd="sng">
            <a:solidFill>
              <a:srgbClr val="E6E6E6"/>
            </a:solidFill>
            <a:prstDash val="solid"/>
            <a:round/>
            <a:headEnd type="none" w="sm" len="sm"/>
            <a:tailEnd type="none" w="sm" len="sm"/>
          </a:ln>
          <a:effectLst>
            <a:outerShdw blurRad="50800" dist="38100" algn="l" rotWithShape="0">
              <a:srgbClr val="D8D8D8">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7" name="Google Shape;217;p13"/>
          <p:cNvSpPr/>
          <p:nvPr/>
        </p:nvSpPr>
        <p:spPr>
          <a:xfrm>
            <a:off x="1" y="0"/>
            <a:ext cx="4811477" cy="6858000"/>
          </a:xfrm>
          <a:custGeom>
            <a:avLst/>
            <a:gdLst/>
            <a:ahLst/>
            <a:cxnLst/>
            <a:rect l="l" t="t" r="r" b="b"/>
            <a:pathLst>
              <a:path w="4811477" h="6858000" extrusionOk="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8" name="Google Shape;218;p13"/>
          <p:cNvSpPr txBox="1">
            <a:spLocks noGrp="1"/>
          </p:cNvSpPr>
          <p:nvPr>
            <p:ph type="title"/>
          </p:nvPr>
        </p:nvSpPr>
        <p:spPr>
          <a:xfrm>
            <a:off x="621792" y="1161288"/>
            <a:ext cx="3602736" cy="45262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4000">
                <a:latin typeface="Arial"/>
                <a:ea typeface="Arial"/>
                <a:cs typeface="Arial"/>
                <a:sym typeface="Arial"/>
              </a:rPr>
              <a:t>Discussion </a:t>
            </a:r>
            <a:endParaRPr/>
          </a:p>
        </p:txBody>
      </p:sp>
      <p:sp>
        <p:nvSpPr>
          <p:cNvPr id="219" name="Google Shape;219;p13"/>
          <p:cNvSpPr/>
          <p:nvPr/>
        </p:nvSpPr>
        <p:spPr>
          <a:xfrm>
            <a:off x="0" y="3102049"/>
            <a:ext cx="128016"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Calibri"/>
              <a:ea typeface="Calibri"/>
              <a:cs typeface="Calibri"/>
              <a:sym typeface="Calibri"/>
            </a:endParaRPr>
          </a:p>
        </p:txBody>
      </p:sp>
      <p:sp>
        <p:nvSpPr>
          <p:cNvPr id="220" name="Google Shape;220;p13"/>
          <p:cNvSpPr txBox="1">
            <a:spLocks noGrp="1"/>
          </p:cNvSpPr>
          <p:nvPr>
            <p:ph type="body" idx="1"/>
          </p:nvPr>
        </p:nvSpPr>
        <p:spPr>
          <a:xfrm>
            <a:off x="5434149" y="932688"/>
            <a:ext cx="5916603" cy="4992624"/>
          </a:xfrm>
          <a:prstGeom prst="rect">
            <a:avLst/>
          </a:prstGeom>
          <a:noFill/>
          <a:ln>
            <a:noFill/>
          </a:ln>
        </p:spPr>
        <p:txBody>
          <a:bodyPr spcFirstLastPara="1" wrap="square" lIns="91425" tIns="45700" rIns="91425" bIns="45700" anchor="ctr" anchorCtr="0">
            <a:normAutofit/>
          </a:bodyPr>
          <a:lstStyle/>
          <a:p>
            <a:pPr marL="457200" lvl="0" indent="0" algn="l" rtl="0">
              <a:lnSpc>
                <a:spcPct val="90000"/>
              </a:lnSpc>
              <a:spcBef>
                <a:spcPts val="800"/>
              </a:spcBef>
              <a:spcAft>
                <a:spcPts val="0"/>
              </a:spcAft>
              <a:buNone/>
            </a:pPr>
            <a:endParaRPr sz="2000"/>
          </a:p>
          <a:p>
            <a:pPr marL="457200" lvl="0" indent="-355600" algn="l" rtl="0">
              <a:lnSpc>
                <a:spcPct val="90000"/>
              </a:lnSpc>
              <a:spcBef>
                <a:spcPts val="800"/>
              </a:spcBef>
              <a:spcAft>
                <a:spcPts val="0"/>
              </a:spcAft>
              <a:buSzPts val="2000"/>
              <a:buChar char="•"/>
            </a:pPr>
            <a:r>
              <a:rPr lang="en-US" sz="2000"/>
              <a:t>Counterculture emerged over years. </a:t>
            </a:r>
            <a:endParaRPr sz="2000"/>
          </a:p>
          <a:p>
            <a:pPr marL="457200" lvl="0" indent="0" algn="l" rtl="0">
              <a:lnSpc>
                <a:spcPct val="90000"/>
              </a:lnSpc>
              <a:spcBef>
                <a:spcPts val="800"/>
              </a:spcBef>
              <a:spcAft>
                <a:spcPts val="0"/>
              </a:spcAft>
              <a:buNone/>
            </a:pPr>
            <a:endParaRPr sz="2000"/>
          </a:p>
          <a:p>
            <a:pPr marL="457200" lvl="0" indent="-355600" algn="l" rtl="0">
              <a:lnSpc>
                <a:spcPct val="90000"/>
              </a:lnSpc>
              <a:spcBef>
                <a:spcPts val="800"/>
              </a:spcBef>
              <a:spcAft>
                <a:spcPts val="0"/>
              </a:spcAft>
              <a:buSzPts val="2000"/>
              <a:buChar char="•"/>
            </a:pPr>
            <a:r>
              <a:rPr lang="en-US" sz="2000"/>
              <a:t>Counterculture occurred along a trajectory.</a:t>
            </a:r>
            <a:endParaRPr sz="2000"/>
          </a:p>
          <a:p>
            <a:pPr marL="457200" lvl="0" indent="0" algn="l" rtl="0">
              <a:lnSpc>
                <a:spcPct val="90000"/>
              </a:lnSpc>
              <a:spcBef>
                <a:spcPts val="800"/>
              </a:spcBef>
              <a:spcAft>
                <a:spcPts val="0"/>
              </a:spcAft>
              <a:buNone/>
            </a:pPr>
            <a:endParaRPr sz="2000"/>
          </a:p>
          <a:p>
            <a:pPr marL="457200" lvl="0" indent="-355600" algn="l" rtl="0">
              <a:lnSpc>
                <a:spcPct val="90000"/>
              </a:lnSpc>
              <a:spcBef>
                <a:spcPts val="800"/>
              </a:spcBef>
              <a:spcAft>
                <a:spcPts val="0"/>
              </a:spcAft>
              <a:buSzPts val="2000"/>
              <a:buChar char="•"/>
            </a:pPr>
            <a:r>
              <a:rPr lang="en-US" sz="2000"/>
              <a:t>From the perspective of the family, there is an overreliance on their grit, perseverance and willingness to tolerate chaos, with dire consequences (e.g., unhoused, sexual exploitation, death).</a:t>
            </a:r>
            <a:endParaRPr sz="2000"/>
          </a:p>
          <a:p>
            <a:pPr marL="0" lvl="0" indent="0" algn="l" rtl="0">
              <a:lnSpc>
                <a:spcPct val="90000"/>
              </a:lnSpc>
              <a:spcBef>
                <a:spcPts val="800"/>
              </a:spcBef>
              <a:spcAft>
                <a:spcPts val="0"/>
              </a:spcAft>
              <a:buNone/>
            </a:pPr>
            <a:endParaRPr sz="2000"/>
          </a:p>
          <a:p>
            <a:pPr marL="457200" lvl="0" indent="-355600" algn="l" rtl="0">
              <a:lnSpc>
                <a:spcPct val="90000"/>
              </a:lnSpc>
              <a:spcBef>
                <a:spcPts val="800"/>
              </a:spcBef>
              <a:spcAft>
                <a:spcPts val="0"/>
              </a:spcAft>
              <a:buSzPts val="2000"/>
              <a:buChar char="•"/>
            </a:pPr>
            <a:r>
              <a:rPr lang="en-US" sz="2000"/>
              <a:t>This overreliance (re)centers blame and courtesy stigma. </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4"/>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6" name="Google Shape;226;p14"/>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p14"/>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solidFill>
                  <a:srgbClr val="FFFFFF"/>
                </a:solidFill>
                <a:latin typeface="Arial"/>
                <a:ea typeface="Arial"/>
                <a:cs typeface="Arial"/>
                <a:sym typeface="Arial"/>
              </a:rPr>
              <a:t>Implications </a:t>
            </a:r>
            <a:endParaRPr/>
          </a:p>
        </p:txBody>
      </p:sp>
      <p:sp>
        <p:nvSpPr>
          <p:cNvPr id="228" name="Google Shape;228;p14"/>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14"/>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0" name="Google Shape;230;p14"/>
          <p:cNvSpPr txBox="1">
            <a:spLocks noGrp="1"/>
          </p:cNvSpPr>
          <p:nvPr>
            <p:ph type="body" idx="1"/>
          </p:nvPr>
        </p:nvSpPr>
        <p:spPr>
          <a:xfrm>
            <a:off x="5370153" y="1526033"/>
            <a:ext cx="5536397" cy="3935281"/>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SzPts val="1800"/>
              <a:buChar char="•"/>
            </a:pPr>
            <a:r>
              <a:rPr lang="en-US"/>
              <a:t>Drug policies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Health policies and practices</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Law enforcement</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Future research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5"/>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p15"/>
          <p:cNvSpPr/>
          <p:nvPr/>
        </p:nvSpPr>
        <p:spPr>
          <a:xfrm rot="5400000">
            <a:off x="-1270325" y="3369273"/>
            <a:ext cx="32004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p15"/>
          <p:cNvSpPr/>
          <p:nvPr/>
        </p:nvSpPr>
        <p:spPr>
          <a:xfrm rot="-5400000">
            <a:off x="6374475" y="1040470"/>
            <a:ext cx="6858003" cy="477704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p15"/>
          <p:cNvSpPr/>
          <p:nvPr/>
        </p:nvSpPr>
        <p:spPr>
          <a:xfrm>
            <a:off x="387914" y="857786"/>
            <a:ext cx="11067024" cy="5208932"/>
          </a:xfrm>
          <a:prstGeom prst="rect">
            <a:avLst/>
          </a:prstGeom>
          <a:solidFill>
            <a:schemeClr val="lt1"/>
          </a:solidFill>
          <a:ln>
            <a:noFill/>
          </a:ln>
          <a:effectLst>
            <a:outerShdw blurRad="139700" dist="127000" dir="5400000" algn="t" rotWithShape="0">
              <a:srgbClr val="000000">
                <a:alpha val="1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Google Shape;240;p15"/>
          <p:cNvSpPr txBox="1">
            <a:spLocks noGrp="1"/>
          </p:cNvSpPr>
          <p:nvPr>
            <p:ph type="title"/>
          </p:nvPr>
        </p:nvSpPr>
        <p:spPr>
          <a:xfrm>
            <a:off x="987689" y="3071183"/>
            <a:ext cx="9910296" cy="25900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8000"/>
              <a:buFont typeface="Play"/>
              <a:buNone/>
            </a:pPr>
            <a:r>
              <a:rPr lang="en-US" sz="8000">
                <a:solidFill>
                  <a:schemeClr val="dk1"/>
                </a:solidFill>
                <a:latin typeface="Arial"/>
                <a:ea typeface="Arial"/>
                <a:cs typeface="Arial"/>
                <a:sym typeface="Arial"/>
              </a:rPr>
              <a:t>Questions</a:t>
            </a:r>
            <a:endParaRPr>
              <a:latin typeface="Arial"/>
              <a:ea typeface="Arial"/>
              <a:cs typeface="Arial"/>
              <a:sym typeface="Arial"/>
            </a:endParaRPr>
          </a:p>
        </p:txBody>
      </p:sp>
      <p:sp>
        <p:nvSpPr>
          <p:cNvPr id="241" name="Google Shape;241;p15"/>
          <p:cNvSpPr txBox="1">
            <a:spLocks noGrp="1"/>
          </p:cNvSpPr>
          <p:nvPr>
            <p:ph type="body" idx="1"/>
          </p:nvPr>
        </p:nvSpPr>
        <p:spPr>
          <a:xfrm>
            <a:off x="987688" y="1553518"/>
            <a:ext cx="9910295" cy="128173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ostamant@torontomu.ca</a:t>
            </a:r>
            <a:r>
              <a:rPr lang="en-US">
                <a:solidFill>
                  <a:schemeClr val="dk1"/>
                </a:solidFill>
                <a:latin typeface="Arial"/>
                <a:ea typeface="Arial"/>
                <a:cs typeface="Arial"/>
                <a:sym typeface="Arial"/>
              </a:rPr>
              <a:t> </a:t>
            </a:r>
            <a:endParaRPr/>
          </a:p>
        </p:txBody>
      </p:sp>
      <p:sp>
        <p:nvSpPr>
          <p:cNvPr id="242" name="Google Shape;242;p15"/>
          <p:cNvSpPr/>
          <p:nvPr/>
        </p:nvSpPr>
        <p:spPr>
          <a:xfrm rot="5400000">
            <a:off x="-1524009" y="3366125"/>
            <a:ext cx="3200400" cy="15238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Arial"/>
                <a:ea typeface="Arial"/>
                <a:cs typeface="Arial"/>
                <a:sym typeface="Arial"/>
              </a:rPr>
              <a:t>Acknowledgements </a:t>
            </a:r>
            <a:endParaRPr>
              <a:latin typeface="Arial"/>
              <a:ea typeface="Arial"/>
              <a:cs typeface="Arial"/>
              <a:sym typeface="Arial"/>
            </a:endParaRPr>
          </a:p>
        </p:txBody>
      </p:sp>
      <p:sp>
        <p:nvSpPr>
          <p:cNvPr id="105" name="Google Shape;105;p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Co-Investigators</a:t>
            </a:r>
            <a:endParaRPr/>
          </a:p>
        </p:txBody>
      </p:sp>
      <p:sp>
        <p:nvSpPr>
          <p:cNvPr id="106" name="Google Shape;106;p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b="1"/>
              <a:t>Angie Hamilton</a:t>
            </a:r>
            <a:r>
              <a:rPr lang="en-US"/>
              <a:t>, LLB, Executive Director, Families for Addiction Recovery</a:t>
            </a:r>
            <a:endParaRPr/>
          </a:p>
          <a:p>
            <a:pPr marL="0" lvl="0" indent="0" algn="l" rtl="0">
              <a:lnSpc>
                <a:spcPct val="90000"/>
              </a:lnSpc>
              <a:spcBef>
                <a:spcPts val="1000"/>
              </a:spcBef>
              <a:spcAft>
                <a:spcPts val="0"/>
              </a:spcAft>
              <a:buClr>
                <a:schemeClr val="dk1"/>
              </a:buClr>
              <a:buSzPct val="100000"/>
              <a:buNone/>
            </a:pPr>
            <a:r>
              <a:rPr lang="en-US" b="1"/>
              <a:t>Cheryl Forchuk</a:t>
            </a:r>
            <a:r>
              <a:rPr lang="en-US"/>
              <a:t>, RN, PhD, Assistant Director at Lawson Health Research Institute, Western University </a:t>
            </a:r>
            <a:endParaRPr/>
          </a:p>
          <a:p>
            <a:pPr marL="0" lvl="0" indent="0" algn="l" rtl="0">
              <a:lnSpc>
                <a:spcPct val="90000"/>
              </a:lnSpc>
              <a:spcBef>
                <a:spcPts val="1000"/>
              </a:spcBef>
              <a:spcAft>
                <a:spcPts val="0"/>
              </a:spcAft>
              <a:buClr>
                <a:schemeClr val="dk1"/>
              </a:buClr>
              <a:buSzPct val="100000"/>
              <a:buNone/>
            </a:pPr>
            <a:r>
              <a:rPr lang="en-US" b="1"/>
              <a:t>Vicky Stergiopoulos</a:t>
            </a:r>
            <a:r>
              <a:rPr lang="en-US"/>
              <a:t>, MD, Clinical Scientist, Centre for Addiction and Mental Health (CAMH)</a:t>
            </a:r>
            <a:endParaRPr/>
          </a:p>
          <a:p>
            <a:pPr marL="0" lvl="0" indent="0" algn="l" rtl="0">
              <a:lnSpc>
                <a:spcPct val="90000"/>
              </a:lnSpc>
              <a:spcBef>
                <a:spcPts val="1000"/>
              </a:spcBef>
              <a:spcAft>
                <a:spcPts val="0"/>
              </a:spcAft>
              <a:buClr>
                <a:schemeClr val="dk1"/>
              </a:buClr>
              <a:buSzPct val="100000"/>
              <a:buNone/>
            </a:pPr>
            <a:r>
              <a:rPr lang="en-US" b="1"/>
              <a:t>Brynlea Barbeau</a:t>
            </a:r>
            <a:r>
              <a:rPr lang="en-US"/>
              <a:t>, MD, Associate Professor, Northern Ontario School of Medicine</a:t>
            </a:r>
            <a:endParaRPr/>
          </a:p>
          <a:p>
            <a:pPr marL="0" lvl="0" indent="0" algn="l" rtl="0">
              <a:lnSpc>
                <a:spcPct val="90000"/>
              </a:lnSpc>
              <a:spcBef>
                <a:spcPts val="1000"/>
              </a:spcBef>
              <a:spcAft>
                <a:spcPts val="0"/>
              </a:spcAft>
              <a:buClr>
                <a:schemeClr val="dk1"/>
              </a:buClr>
              <a:buSzPct val="100000"/>
              <a:buNone/>
            </a:pPr>
            <a:r>
              <a:rPr lang="en-US" b="1"/>
              <a:t>Henry Parada</a:t>
            </a:r>
            <a:r>
              <a:rPr lang="en-US"/>
              <a:t>, PhD, Professor, Toronto Metropolitan University </a:t>
            </a:r>
            <a:endParaRPr/>
          </a:p>
          <a:p>
            <a:pPr marL="0" lvl="0" indent="0" algn="l" rtl="0">
              <a:lnSpc>
                <a:spcPct val="90000"/>
              </a:lnSpc>
              <a:spcBef>
                <a:spcPts val="1000"/>
              </a:spcBef>
              <a:spcAft>
                <a:spcPts val="0"/>
              </a:spcAft>
              <a:buClr>
                <a:schemeClr val="dk1"/>
              </a:buClr>
              <a:buSzPct val="100000"/>
              <a:buNone/>
            </a:pPr>
            <a:r>
              <a:rPr lang="en-US" b="1"/>
              <a:t>Christopher Byrne</a:t>
            </a:r>
            <a:r>
              <a:rPr lang="en-US"/>
              <a:t>, MD, Assistant Professor, Department of Medicine at Schulich School of Medicine and Dentistry</a:t>
            </a:r>
            <a:endParaRPr/>
          </a:p>
          <a:p>
            <a:pPr marL="0" lvl="0" indent="0" algn="l" rtl="0">
              <a:lnSpc>
                <a:spcPct val="90000"/>
              </a:lnSpc>
              <a:spcBef>
                <a:spcPts val="1000"/>
              </a:spcBef>
              <a:spcAft>
                <a:spcPts val="0"/>
              </a:spcAft>
              <a:buClr>
                <a:schemeClr val="dk1"/>
              </a:buClr>
              <a:buSzPct val="100000"/>
              <a:buNone/>
            </a:pPr>
            <a:r>
              <a:rPr lang="en-US" b="1"/>
              <a:t>Robert Tanguay</a:t>
            </a:r>
            <a:r>
              <a:rPr lang="en-US"/>
              <a:t>, MD, Clinical Assistant Professor, Department of Psychiatry, University of Calgary</a:t>
            </a:r>
            <a:endParaRPr/>
          </a:p>
          <a:p>
            <a:pPr marL="0" lvl="0" indent="0" algn="l" rtl="0">
              <a:lnSpc>
                <a:spcPct val="90000"/>
              </a:lnSpc>
              <a:spcBef>
                <a:spcPts val="1000"/>
              </a:spcBef>
              <a:spcAft>
                <a:spcPts val="0"/>
              </a:spcAft>
              <a:buClr>
                <a:schemeClr val="dk1"/>
              </a:buClr>
              <a:buSzPct val="100000"/>
              <a:buNone/>
            </a:pPr>
            <a:endParaRPr/>
          </a:p>
        </p:txBody>
      </p:sp>
      <p:sp>
        <p:nvSpPr>
          <p:cNvPr id="107" name="Google Shape;107;p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400"/>
              <a:buNone/>
            </a:pPr>
            <a:r>
              <a:rPr lang="en-US"/>
              <a:t>Trainees and Research Staff</a:t>
            </a:r>
            <a:endParaRPr/>
          </a:p>
        </p:txBody>
      </p:sp>
      <p:sp>
        <p:nvSpPr>
          <p:cNvPr id="108" name="Google Shape;108;p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Clr>
                <a:schemeClr val="dk1"/>
              </a:buClr>
              <a:buSzPct val="100000"/>
              <a:buNone/>
            </a:pPr>
            <a:r>
              <a:rPr lang="en-US" b="1"/>
              <a:t>Jessica Mor</a:t>
            </a:r>
            <a:r>
              <a:rPr lang="en-US"/>
              <a:t>, PhD (c), Research Coordinator</a:t>
            </a:r>
            <a:endParaRPr/>
          </a:p>
          <a:p>
            <a:pPr marL="0" lvl="0" indent="0" algn="l" rtl="0">
              <a:lnSpc>
                <a:spcPct val="90000"/>
              </a:lnSpc>
              <a:spcBef>
                <a:spcPts val="1000"/>
              </a:spcBef>
              <a:spcAft>
                <a:spcPts val="0"/>
              </a:spcAft>
              <a:buClr>
                <a:schemeClr val="dk1"/>
              </a:buClr>
              <a:buSzPct val="100000"/>
              <a:buNone/>
            </a:pPr>
            <a:r>
              <a:rPr lang="en-US" b="1"/>
              <a:t>Bojan Stoiljkovic</a:t>
            </a:r>
            <a:r>
              <a:rPr lang="en-US"/>
              <a:t>, PhD student, CIHR Trainee</a:t>
            </a:r>
            <a:endParaRPr/>
          </a:p>
          <a:p>
            <a:pPr marL="0" lvl="0" indent="0" algn="l" rtl="0">
              <a:lnSpc>
                <a:spcPct val="90000"/>
              </a:lnSpc>
              <a:spcBef>
                <a:spcPts val="1000"/>
              </a:spcBef>
              <a:spcAft>
                <a:spcPts val="0"/>
              </a:spcAft>
              <a:buClr>
                <a:schemeClr val="dk1"/>
              </a:buClr>
              <a:buSzPct val="100000"/>
              <a:buNone/>
            </a:pPr>
            <a:endParaRPr/>
          </a:p>
          <a:p>
            <a:pPr marL="0" lvl="0" indent="0" algn="l" rtl="0">
              <a:lnSpc>
                <a:spcPct val="90000"/>
              </a:lnSpc>
              <a:spcBef>
                <a:spcPts val="1000"/>
              </a:spcBef>
              <a:spcAft>
                <a:spcPts val="0"/>
              </a:spcAft>
              <a:buClr>
                <a:schemeClr val="dk1"/>
              </a:buClr>
              <a:buSzPct val="100000"/>
              <a:buNone/>
            </a:pPr>
            <a:r>
              <a:rPr lang="en-US" b="1"/>
              <a:t>Meghan Pugh</a:t>
            </a:r>
            <a:r>
              <a:rPr lang="en-US"/>
              <a:t>, BScN student, Research Assistant</a:t>
            </a:r>
            <a:endParaRPr/>
          </a:p>
          <a:p>
            <a:pPr marL="0" lvl="0" indent="0" algn="l" rtl="0">
              <a:lnSpc>
                <a:spcPct val="90000"/>
              </a:lnSpc>
              <a:spcBef>
                <a:spcPts val="1000"/>
              </a:spcBef>
              <a:spcAft>
                <a:spcPts val="0"/>
              </a:spcAft>
              <a:buClr>
                <a:schemeClr val="dk1"/>
              </a:buClr>
              <a:buSzPct val="100000"/>
              <a:buNone/>
            </a:pPr>
            <a:r>
              <a:rPr lang="en-US" b="1"/>
              <a:t>Shelby Crockett</a:t>
            </a:r>
            <a:r>
              <a:rPr lang="en-US"/>
              <a:t>, BScN student, Research Assistant</a:t>
            </a:r>
            <a:endParaRPr/>
          </a:p>
          <a:p>
            <a:pPr marL="0" lvl="0" indent="0" algn="l" rtl="0">
              <a:lnSpc>
                <a:spcPct val="90000"/>
              </a:lnSpc>
              <a:spcBef>
                <a:spcPts val="1000"/>
              </a:spcBef>
              <a:spcAft>
                <a:spcPts val="0"/>
              </a:spcAft>
              <a:buClr>
                <a:schemeClr val="dk1"/>
              </a:buClr>
              <a:buSzPct val="100000"/>
              <a:buNone/>
            </a:pPr>
            <a:r>
              <a:rPr lang="en-US" b="1"/>
              <a:t>Luwam Ermias</a:t>
            </a:r>
            <a:r>
              <a:rPr lang="en-US"/>
              <a:t>, BScN student, Research Assistant </a:t>
            </a:r>
            <a:endParaRPr/>
          </a:p>
        </p:txBody>
      </p:sp>
      <p:pic>
        <p:nvPicPr>
          <p:cNvPr id="109" name="Google Shape;109;p2" descr="CIHR's visual identity - CIHR"/>
          <p:cNvPicPr preferRelativeResize="0"/>
          <p:nvPr/>
        </p:nvPicPr>
        <p:blipFill rotWithShape="1">
          <a:blip r:embed="rId3">
            <a:alphaModFix/>
          </a:blip>
          <a:srcRect/>
          <a:stretch/>
        </p:blipFill>
        <p:spPr>
          <a:xfrm>
            <a:off x="9882289" y="5533037"/>
            <a:ext cx="1594977" cy="1025958"/>
          </a:xfrm>
          <a:prstGeom prst="rect">
            <a:avLst/>
          </a:prstGeom>
          <a:noFill/>
          <a:ln>
            <a:noFill/>
          </a:ln>
        </p:spPr>
      </p:pic>
      <p:sp>
        <p:nvSpPr>
          <p:cNvPr id="110" name="Google Shape;110;p2"/>
          <p:cNvSpPr txBox="1"/>
          <p:nvPr/>
        </p:nvSpPr>
        <p:spPr>
          <a:xfrm>
            <a:off x="7369277" y="6214500"/>
            <a:ext cx="482272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CIHR Project Grant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p3"/>
          <p:cNvSpPr txBox="1">
            <a:spLocks noGrp="1"/>
          </p:cNvSpPr>
          <p:nvPr>
            <p:ph type="title"/>
          </p:nvPr>
        </p:nvSpPr>
        <p:spPr>
          <a:xfrm>
            <a:off x="761800" y="762001"/>
            <a:ext cx="5334197" cy="17082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US" sz="4000">
                <a:latin typeface="Arial"/>
                <a:ea typeface="Arial"/>
                <a:cs typeface="Arial"/>
                <a:sym typeface="Arial"/>
              </a:rPr>
              <a:t>Background </a:t>
            </a:r>
            <a:endParaRPr sz="4000">
              <a:latin typeface="Arial"/>
              <a:ea typeface="Arial"/>
              <a:cs typeface="Arial"/>
              <a:sym typeface="Arial"/>
            </a:endParaRPr>
          </a:p>
        </p:txBody>
      </p:sp>
      <p:sp>
        <p:nvSpPr>
          <p:cNvPr id="118" name="Google Shape;118;p3"/>
          <p:cNvSpPr txBox="1">
            <a:spLocks noGrp="1"/>
          </p:cNvSpPr>
          <p:nvPr>
            <p:ph type="body" idx="1"/>
          </p:nvPr>
        </p:nvSpPr>
        <p:spPr>
          <a:xfrm>
            <a:off x="761800" y="2470244"/>
            <a:ext cx="5334197" cy="3769835"/>
          </a:xfrm>
          <a:prstGeom prst="rect">
            <a:avLst/>
          </a:prstGeom>
          <a:noFill/>
          <a:ln>
            <a:noFill/>
          </a:ln>
        </p:spPr>
        <p:txBody>
          <a:bodyPr spcFirstLastPara="1" wrap="square" lIns="91425" tIns="45700" rIns="91425" bIns="45700" anchor="ctr" anchorCtr="0">
            <a:normAutofit lnSpcReduction="20000"/>
          </a:bodyPr>
          <a:lstStyle/>
          <a:p>
            <a:pPr marL="228600" lvl="0" indent="-228600" algn="l" rtl="0">
              <a:lnSpc>
                <a:spcPct val="90000"/>
              </a:lnSpc>
              <a:spcBef>
                <a:spcPts val="0"/>
              </a:spcBef>
              <a:spcAft>
                <a:spcPts val="0"/>
              </a:spcAft>
              <a:buClr>
                <a:schemeClr val="dk1"/>
              </a:buClr>
              <a:buSzPts val="1600"/>
              <a:buChar char="•"/>
            </a:pPr>
            <a:r>
              <a:rPr lang="en-US" sz="1600"/>
              <a:t>1 in 5 Canadians will meet the criteria for SUD at some point in their lives (Health Canada, 2014) .</a:t>
            </a:r>
            <a:endParaRPr/>
          </a:p>
          <a:p>
            <a:pPr marL="228600" lvl="0" indent="-228600" algn="l" rtl="0">
              <a:lnSpc>
                <a:spcPct val="90000"/>
              </a:lnSpc>
              <a:spcBef>
                <a:spcPts val="1000"/>
              </a:spcBef>
              <a:spcAft>
                <a:spcPts val="0"/>
              </a:spcAft>
              <a:buClr>
                <a:schemeClr val="dk1"/>
              </a:buClr>
              <a:buSzPts val="1600"/>
              <a:buChar char="•"/>
            </a:pPr>
            <a:r>
              <a:rPr lang="en-US" sz="1600"/>
              <a:t>Addiction is a family disease, however laws, policies and practices systematically exclude family.</a:t>
            </a:r>
            <a:endParaRPr/>
          </a:p>
          <a:p>
            <a:pPr marL="228600" lvl="0" indent="-228600" algn="l" rtl="0">
              <a:lnSpc>
                <a:spcPct val="90000"/>
              </a:lnSpc>
              <a:spcBef>
                <a:spcPts val="1000"/>
              </a:spcBef>
              <a:spcAft>
                <a:spcPts val="0"/>
              </a:spcAft>
              <a:buClr>
                <a:schemeClr val="dk1"/>
              </a:buClr>
              <a:buSzPts val="1600"/>
              <a:buChar char="•"/>
            </a:pPr>
            <a:r>
              <a:rPr lang="en-US" sz="1600"/>
              <a:t>Significant gap between those who could benefit from treatment and those who access services (Canadian Mental Health Association, 2018). </a:t>
            </a:r>
            <a:endParaRPr/>
          </a:p>
          <a:p>
            <a:pPr marL="228600" lvl="0" indent="-228600" algn="l" rtl="0">
              <a:lnSpc>
                <a:spcPct val="90000"/>
              </a:lnSpc>
              <a:spcBef>
                <a:spcPts val="1000"/>
              </a:spcBef>
              <a:spcAft>
                <a:spcPts val="0"/>
              </a:spcAft>
              <a:buClr>
                <a:schemeClr val="dk1"/>
              </a:buClr>
              <a:buSzPts val="1600"/>
              <a:buChar char="•"/>
            </a:pPr>
            <a:r>
              <a:rPr lang="en-US" sz="1600"/>
              <a:t>Lack of system supports exacerbates caregiving demands for families, reinforces isolation, conflict and disease burden (Orford et al., 2010).</a:t>
            </a:r>
            <a:endParaRPr/>
          </a:p>
          <a:p>
            <a:pPr marL="228600" lvl="0" indent="-228600" algn="l" rtl="0">
              <a:lnSpc>
                <a:spcPct val="90000"/>
              </a:lnSpc>
              <a:spcBef>
                <a:spcPts val="1000"/>
              </a:spcBef>
              <a:spcAft>
                <a:spcPts val="0"/>
              </a:spcAft>
              <a:buClr>
                <a:schemeClr val="dk1"/>
              </a:buClr>
              <a:buSzPts val="1600"/>
              <a:buChar char="•"/>
            </a:pPr>
            <a:r>
              <a:rPr lang="en-US" sz="1600"/>
              <a:t>Affected family members seek connection against rejection and stigmatizing narratives (Rehm, et al., 2016) </a:t>
            </a:r>
            <a:endParaRPr/>
          </a:p>
          <a:p>
            <a:pPr marL="0" lvl="0" indent="0" algn="l" rtl="0">
              <a:lnSpc>
                <a:spcPct val="90000"/>
              </a:lnSpc>
              <a:spcBef>
                <a:spcPts val="1000"/>
              </a:spcBef>
              <a:spcAft>
                <a:spcPts val="0"/>
              </a:spcAft>
              <a:buClr>
                <a:schemeClr val="dk1"/>
              </a:buClr>
              <a:buSzPts val="1600"/>
              <a:buNone/>
            </a:pPr>
            <a:endParaRPr sz="1600"/>
          </a:p>
        </p:txBody>
      </p:sp>
      <p:pic>
        <p:nvPicPr>
          <p:cNvPr id="119" name="Google Shape;119;p3" descr="Colourful carved figures of humans"/>
          <p:cNvPicPr preferRelativeResize="0"/>
          <p:nvPr/>
        </p:nvPicPr>
        <p:blipFill rotWithShape="1">
          <a:blip r:embed="rId3">
            <a:alphaModFix/>
          </a:blip>
          <a:srcRect l="22451" r="22217" b="-1"/>
          <a:stretch/>
        </p:blipFill>
        <p:spPr>
          <a:xfrm>
            <a:off x="7787147" y="-10886"/>
            <a:ext cx="4404853" cy="6868886"/>
          </a:xfrm>
          <a:prstGeom prst="rect">
            <a:avLst/>
          </a:prstGeom>
          <a:noFill/>
          <a:ln>
            <a:noFill/>
          </a:ln>
          <a:effectLst>
            <a:outerShdw blurRad="127000" dist="50800" dir="10800000" sx="99000" sy="99000" algn="r"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sp>
        <p:nvSpPr>
          <p:cNvPr id="125" name="Google Shape;12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6" name="Google Shape;126;p4"/>
          <p:cNvSpPr txBox="1">
            <a:spLocks noGrp="1"/>
          </p:cNvSpPr>
          <p:nvPr>
            <p:ph type="title"/>
          </p:nvPr>
        </p:nvSpPr>
        <p:spPr>
          <a:xfrm>
            <a:off x="761800" y="762001"/>
            <a:ext cx="5334197" cy="170824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US" sz="4000">
                <a:latin typeface="Arial"/>
                <a:ea typeface="Arial"/>
                <a:cs typeface="Arial"/>
                <a:sym typeface="Arial"/>
              </a:rPr>
              <a:t>Literature Review </a:t>
            </a:r>
            <a:endParaRPr sz="4000">
              <a:latin typeface="Arial"/>
              <a:ea typeface="Arial"/>
              <a:cs typeface="Arial"/>
              <a:sym typeface="Arial"/>
            </a:endParaRPr>
          </a:p>
        </p:txBody>
      </p:sp>
      <p:sp>
        <p:nvSpPr>
          <p:cNvPr id="127" name="Google Shape;127;p4"/>
          <p:cNvSpPr txBox="1">
            <a:spLocks noGrp="1"/>
          </p:cNvSpPr>
          <p:nvPr>
            <p:ph type="body" idx="1"/>
          </p:nvPr>
        </p:nvSpPr>
        <p:spPr>
          <a:xfrm>
            <a:off x="761800" y="2231699"/>
            <a:ext cx="6332174" cy="393055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1400"/>
              <a:buChar char="•"/>
            </a:pPr>
            <a:r>
              <a:rPr lang="en-US" sz="1400"/>
              <a:t>Dominant representation of family as normative, framing family as either a contributor or </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passive recipien</a:t>
            </a:r>
            <a:r>
              <a:rPr lang="en-US" sz="1400"/>
              <a:t>t (Barker &amp; Hunt, 2004).</a:t>
            </a:r>
            <a:endParaRPr/>
          </a:p>
          <a:p>
            <a:pPr marL="228600" lvl="0" indent="-228600" algn="l" rtl="0">
              <a:lnSpc>
                <a:spcPct val="90000"/>
              </a:lnSpc>
              <a:spcBef>
                <a:spcPts val="1000"/>
              </a:spcBef>
              <a:spcAft>
                <a:spcPts val="0"/>
              </a:spcAft>
              <a:buClr>
                <a:schemeClr val="dk1"/>
              </a:buClr>
              <a:buSzPts val="1400"/>
              <a:buChar char="•"/>
            </a:pPr>
            <a:r>
              <a:rPr lang="en-US" sz="1400"/>
              <a:t>Dichotomy of good/bad families reinforce blame and stigma, can be a decoy designed to divert attention from inadequate resources (Book, 2003).</a:t>
            </a:r>
            <a:endParaRPr/>
          </a:p>
          <a:p>
            <a:pPr marL="228600" lvl="0" indent="-228600" algn="l" rtl="0">
              <a:lnSpc>
                <a:spcPct val="90000"/>
              </a:lnSpc>
              <a:spcBef>
                <a:spcPts val="1000"/>
              </a:spcBef>
              <a:spcAft>
                <a:spcPts val="0"/>
              </a:spcAft>
              <a:buClr>
                <a:schemeClr val="dk1"/>
              </a:buClr>
              <a:buSzPts val="1400"/>
              <a:buChar char="•"/>
            </a:pPr>
            <a:r>
              <a:rPr lang="en-US" sz="1400"/>
              <a:t>Neglect of family in policy renders affected family members’ invisible (Velleman, 2010).</a:t>
            </a:r>
            <a:endParaRPr/>
          </a:p>
          <a:p>
            <a:pPr marL="228600" lvl="0" indent="-228600" algn="l" rtl="0">
              <a:lnSpc>
                <a:spcPct val="90000"/>
              </a:lnSpc>
              <a:spcBef>
                <a:spcPts val="1000"/>
              </a:spcBef>
              <a:spcAft>
                <a:spcPts val="0"/>
              </a:spcAft>
              <a:buClr>
                <a:schemeClr val="dk1"/>
              </a:buClr>
              <a:buSzPts val="1400"/>
              <a:buChar char="•"/>
            </a:pPr>
            <a:r>
              <a:rPr lang="en-US" sz="1400"/>
              <a:t>Strong cultural values influences family members deep sense of responsibility to care for their relative (Fotopoulou &amp; Parkes, 2016).</a:t>
            </a:r>
            <a:endParaRPr/>
          </a:p>
          <a:p>
            <a:pPr marL="228600" lvl="0" indent="-228600" algn="l" rtl="0">
              <a:lnSpc>
                <a:spcPct val="90000"/>
              </a:lnSpc>
              <a:spcBef>
                <a:spcPts val="1000"/>
              </a:spcBef>
              <a:spcAft>
                <a:spcPts val="0"/>
              </a:spcAft>
              <a:buClr>
                <a:schemeClr val="dk1"/>
              </a:buClr>
              <a:buSzPts val="1400"/>
              <a:buChar char="•"/>
            </a:pPr>
            <a:r>
              <a:rPr lang="en-US" sz="1400"/>
              <a:t>Drug policies can reinforce the ‘responsibilization’ of family without leverage or resources (Devaney, 2017).</a:t>
            </a:r>
            <a:endParaRPr/>
          </a:p>
          <a:p>
            <a:pPr marL="228600" lvl="0" indent="-228600" algn="l" rtl="0">
              <a:lnSpc>
                <a:spcPct val="90000"/>
              </a:lnSpc>
              <a:spcBef>
                <a:spcPts val="1000"/>
              </a:spcBef>
              <a:spcAft>
                <a:spcPts val="0"/>
              </a:spcAft>
              <a:buClr>
                <a:schemeClr val="dk1"/>
              </a:buClr>
              <a:buSzPts val="1400"/>
              <a:buChar char="•"/>
            </a:pPr>
            <a:r>
              <a:rPr lang="en-US" sz="1400"/>
              <a:t>Courtesy stigma shapes affected family members social interaction (Flensburg, Richert &amp; Fritz, 2022). </a:t>
            </a:r>
            <a:endParaRPr/>
          </a:p>
          <a:p>
            <a:pPr marL="228600" lvl="0" indent="-139700" algn="l" rtl="0">
              <a:lnSpc>
                <a:spcPct val="90000"/>
              </a:lnSpc>
              <a:spcBef>
                <a:spcPts val="1000"/>
              </a:spcBef>
              <a:spcAft>
                <a:spcPts val="0"/>
              </a:spcAft>
              <a:buClr>
                <a:schemeClr val="dk1"/>
              </a:buClr>
              <a:buSzPts val="1400"/>
              <a:buNone/>
            </a:pPr>
            <a:endParaRPr sz="1400"/>
          </a:p>
        </p:txBody>
      </p:sp>
      <p:pic>
        <p:nvPicPr>
          <p:cNvPr id="128" name="Google Shape;128;p4" descr="Blue coloured book"/>
          <p:cNvPicPr preferRelativeResize="0"/>
          <p:nvPr/>
        </p:nvPicPr>
        <p:blipFill rotWithShape="1">
          <a:blip r:embed="rId3">
            <a:alphaModFix/>
          </a:blip>
          <a:srcRect l="21772" r="26197" b="-1"/>
          <a:stretch/>
        </p:blipFill>
        <p:spPr>
          <a:xfrm>
            <a:off x="7728155" y="-10886"/>
            <a:ext cx="4463846" cy="6868886"/>
          </a:xfrm>
          <a:prstGeom prst="rect">
            <a:avLst/>
          </a:prstGeom>
          <a:noFill/>
          <a:ln>
            <a:noFill/>
          </a:ln>
          <a:effectLst>
            <a:outerShdw blurRad="127000" dist="50800" dir="10800000" sx="99000" sy="99000" algn="r"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5"/>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5"/>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5"/>
          <p:cNvSpPr txBox="1">
            <a:spLocks noGrp="1"/>
          </p:cNvSpPr>
          <p:nvPr>
            <p:ph type="title"/>
          </p:nvPr>
        </p:nvSpPr>
        <p:spPr>
          <a:xfrm>
            <a:off x="1285240" y="1050595"/>
            <a:ext cx="8074815" cy="16184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7200"/>
              <a:buFont typeface="Play"/>
              <a:buNone/>
            </a:pPr>
            <a:r>
              <a:rPr lang="en-US" sz="4000">
                <a:latin typeface="Arial"/>
                <a:ea typeface="Arial"/>
                <a:cs typeface="Arial"/>
                <a:sym typeface="Arial"/>
              </a:rPr>
              <a:t>Methods</a:t>
            </a:r>
            <a:endParaRPr sz="4000">
              <a:latin typeface="Arial"/>
              <a:ea typeface="Arial"/>
              <a:cs typeface="Arial"/>
              <a:sym typeface="Arial"/>
            </a:endParaRPr>
          </a:p>
        </p:txBody>
      </p:sp>
      <p:sp>
        <p:nvSpPr>
          <p:cNvPr id="138" name="Google Shape;138;p5"/>
          <p:cNvSpPr txBox="1">
            <a:spLocks noGrp="1"/>
          </p:cNvSpPr>
          <p:nvPr>
            <p:ph type="body" idx="1"/>
          </p:nvPr>
        </p:nvSpPr>
        <p:spPr>
          <a:xfrm>
            <a:off x="1285240" y="2969469"/>
            <a:ext cx="8074815" cy="28003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1700"/>
              <a:buChar char="•"/>
            </a:pPr>
            <a:r>
              <a:rPr lang="en-US" sz="1700"/>
              <a:t>Co-designed with a community group, Families for Addiction Recovery (FAR).</a:t>
            </a:r>
            <a:endParaRPr/>
          </a:p>
          <a:p>
            <a:pPr marL="228600" lvl="0" indent="-228600" algn="l" rtl="0">
              <a:lnSpc>
                <a:spcPct val="90000"/>
              </a:lnSpc>
              <a:spcBef>
                <a:spcPts val="1000"/>
              </a:spcBef>
              <a:spcAft>
                <a:spcPts val="0"/>
              </a:spcAft>
              <a:buClr>
                <a:schemeClr val="dk1"/>
              </a:buClr>
              <a:buSzPts val="1700"/>
              <a:buChar char="•"/>
            </a:pPr>
            <a:r>
              <a:rPr lang="en-US" sz="1700"/>
              <a:t>Participatory Action Research Principles were used.</a:t>
            </a:r>
            <a:endParaRPr/>
          </a:p>
          <a:p>
            <a:pPr marL="228600" lvl="0" indent="-228600" algn="l" rtl="0">
              <a:lnSpc>
                <a:spcPct val="90000"/>
              </a:lnSpc>
              <a:spcBef>
                <a:spcPts val="1000"/>
              </a:spcBef>
              <a:spcAft>
                <a:spcPts val="0"/>
              </a:spcAft>
              <a:buClr>
                <a:schemeClr val="dk1"/>
              </a:buClr>
              <a:buSzPts val="1700"/>
              <a:buChar char="•"/>
            </a:pPr>
            <a:r>
              <a:rPr lang="en-US" sz="1700"/>
              <a:t>REB obtained by Principal Investigator.</a:t>
            </a:r>
            <a:endParaRPr sz="1700"/>
          </a:p>
          <a:p>
            <a:pPr marL="228600" lvl="0" indent="-228600" algn="l" rtl="0">
              <a:lnSpc>
                <a:spcPct val="90000"/>
              </a:lnSpc>
              <a:spcBef>
                <a:spcPts val="1000"/>
              </a:spcBef>
              <a:spcAft>
                <a:spcPts val="0"/>
              </a:spcAft>
              <a:buClr>
                <a:schemeClr val="dk1"/>
              </a:buClr>
              <a:buSzPts val="1700"/>
              <a:buChar char="•"/>
            </a:pPr>
            <a:r>
              <a:rPr lang="en-US" sz="1700"/>
              <a:t>Semi-structured in-depth interviews with affected family members between February 2024 and August 2024. </a:t>
            </a:r>
            <a:endParaRPr/>
          </a:p>
          <a:p>
            <a:pPr marL="228600" lvl="0" indent="-228600" algn="l" rtl="0">
              <a:lnSpc>
                <a:spcPct val="90000"/>
              </a:lnSpc>
              <a:spcBef>
                <a:spcPts val="1000"/>
              </a:spcBef>
              <a:spcAft>
                <a:spcPts val="0"/>
              </a:spcAft>
              <a:buClr>
                <a:schemeClr val="dk1"/>
              </a:buClr>
              <a:buSzPts val="1700"/>
              <a:buChar char="•"/>
            </a:pPr>
            <a:r>
              <a:rPr lang="en-US" sz="1700"/>
              <a:t>Interviews between 1 hour to 2.5 hours, via Z</a:t>
            </a:r>
            <a:r>
              <a:rPr lang="en-US" sz="1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oom</a:t>
            </a:r>
            <a:r>
              <a:rPr lang="en-US" sz="1700"/>
              <a:t>. </a:t>
            </a:r>
            <a:endParaRPr/>
          </a:p>
          <a:p>
            <a:pPr marL="228600" lvl="0" indent="-228600" algn="l" rtl="0">
              <a:lnSpc>
                <a:spcPct val="90000"/>
              </a:lnSpc>
              <a:spcBef>
                <a:spcPts val="1000"/>
              </a:spcBef>
              <a:spcAft>
                <a:spcPts val="0"/>
              </a:spcAft>
              <a:buClr>
                <a:schemeClr val="dk1"/>
              </a:buClr>
              <a:buSzPts val="1700"/>
              <a:buChar char="•"/>
            </a:pPr>
            <a:r>
              <a:rPr lang="en-US" sz="1700"/>
              <a:t>Purposive sampling, recruitment through FAR network as well as 8 other community organizations. </a:t>
            </a:r>
            <a:endParaRPr sz="1700"/>
          </a:p>
        </p:txBody>
      </p:sp>
      <p:pic>
        <p:nvPicPr>
          <p:cNvPr id="139" name="Google Shape;139;p5"/>
          <p:cNvPicPr preferRelativeResize="0"/>
          <p:nvPr/>
        </p:nvPicPr>
        <p:blipFill rotWithShape="1">
          <a:blip r:embed="rId3">
            <a:alphaModFix/>
          </a:blip>
          <a:srcRect/>
          <a:stretch/>
        </p:blipFill>
        <p:spPr>
          <a:xfrm>
            <a:off x="788832" y="5407010"/>
            <a:ext cx="4086225" cy="67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4000">
                <a:latin typeface="Arial"/>
                <a:ea typeface="Arial"/>
                <a:cs typeface="Arial"/>
                <a:sym typeface="Arial"/>
              </a:rPr>
              <a:t>Sample Characteristics</a:t>
            </a:r>
            <a:endParaRPr sz="4000">
              <a:latin typeface="Arial"/>
              <a:ea typeface="Arial"/>
              <a:cs typeface="Arial"/>
              <a:sym typeface="Arial"/>
            </a:endParaRPr>
          </a:p>
        </p:txBody>
      </p:sp>
      <p:sp>
        <p:nvSpPr>
          <p:cNvPr id="146" name="Google Shape;14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Total Sample (n=87)</a:t>
            </a:r>
            <a:endParaRPr/>
          </a:p>
          <a:p>
            <a:pPr marL="228600" lvl="0" indent="-50800" algn="l" rtl="0">
              <a:lnSpc>
                <a:spcPct val="90000"/>
              </a:lnSpc>
              <a:spcBef>
                <a:spcPts val="1000"/>
              </a:spcBef>
              <a:spcAft>
                <a:spcPts val="0"/>
              </a:spcAft>
              <a:buClr>
                <a:schemeClr val="dk1"/>
              </a:buClr>
              <a:buSzPts val="2800"/>
              <a:buNone/>
            </a:pPr>
            <a:endParaRPr/>
          </a:p>
        </p:txBody>
      </p:sp>
      <p:sp>
        <p:nvSpPr>
          <p:cNvPr id="147" name="Google Shape;14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None/>
            </a:pPr>
            <a:r>
              <a:rPr lang="en-US" sz="1700" b="1"/>
              <a:t>Affected Family Members</a:t>
            </a:r>
            <a:endParaRPr sz="1700" b="1"/>
          </a:p>
          <a:p>
            <a:pPr marL="228600" lvl="0" indent="-150653" algn="l" rtl="0">
              <a:lnSpc>
                <a:spcPct val="90000"/>
              </a:lnSpc>
              <a:spcBef>
                <a:spcPts val="0"/>
              </a:spcBef>
              <a:spcAft>
                <a:spcPts val="0"/>
              </a:spcAft>
              <a:buClr>
                <a:schemeClr val="dk1"/>
              </a:buClr>
              <a:buSzPct val="100000"/>
              <a:buChar char="•"/>
            </a:pPr>
            <a:r>
              <a:rPr lang="en-US" sz="1700"/>
              <a:t>78 women, 8 men and 1 non-binary</a:t>
            </a:r>
            <a:endParaRPr sz="1700"/>
          </a:p>
          <a:p>
            <a:pPr marL="228600" lvl="0" indent="-150653" algn="l" rtl="0">
              <a:lnSpc>
                <a:spcPct val="90000"/>
              </a:lnSpc>
              <a:spcBef>
                <a:spcPts val="1000"/>
              </a:spcBef>
              <a:spcAft>
                <a:spcPts val="0"/>
              </a:spcAft>
              <a:buClr>
                <a:schemeClr val="dk1"/>
              </a:buClr>
              <a:buSzPct val="100000"/>
              <a:buChar char="•"/>
            </a:pPr>
            <a:r>
              <a:rPr lang="en-US" sz="1700"/>
              <a:t>78.2% from Ontario</a:t>
            </a:r>
            <a:endParaRPr sz="1700"/>
          </a:p>
          <a:p>
            <a:pPr marL="228600" lvl="0" indent="-150653" algn="l" rtl="0">
              <a:lnSpc>
                <a:spcPct val="90000"/>
              </a:lnSpc>
              <a:spcBef>
                <a:spcPts val="1000"/>
              </a:spcBef>
              <a:spcAft>
                <a:spcPts val="0"/>
              </a:spcAft>
              <a:buClr>
                <a:schemeClr val="dk1"/>
              </a:buClr>
              <a:buSzPct val="100000"/>
              <a:buChar char="•"/>
            </a:pPr>
            <a:r>
              <a:rPr lang="en-US" sz="1700"/>
              <a:t>52.9% aged between 60-69 years</a:t>
            </a:r>
            <a:endParaRPr sz="1700"/>
          </a:p>
          <a:p>
            <a:pPr marL="228600" lvl="0" indent="-150653" algn="l" rtl="0">
              <a:lnSpc>
                <a:spcPct val="90000"/>
              </a:lnSpc>
              <a:spcBef>
                <a:spcPts val="1000"/>
              </a:spcBef>
              <a:spcAft>
                <a:spcPts val="0"/>
              </a:spcAft>
              <a:buClr>
                <a:schemeClr val="dk1"/>
              </a:buClr>
              <a:buSzPct val="100000"/>
              <a:buChar char="•"/>
            </a:pPr>
            <a:r>
              <a:rPr lang="en-US" sz="1700"/>
              <a:t>90% of sample attended higher education</a:t>
            </a:r>
            <a:endParaRPr sz="1700"/>
          </a:p>
          <a:p>
            <a:pPr marL="228600" lvl="0" indent="-150653" algn="l" rtl="0">
              <a:lnSpc>
                <a:spcPct val="90000"/>
              </a:lnSpc>
              <a:spcBef>
                <a:spcPts val="1000"/>
              </a:spcBef>
              <a:spcAft>
                <a:spcPts val="0"/>
              </a:spcAft>
              <a:buClr>
                <a:schemeClr val="dk1"/>
              </a:buClr>
              <a:buSzPct val="100000"/>
              <a:buChar char="•"/>
            </a:pPr>
            <a:r>
              <a:rPr lang="en-US" sz="1700"/>
              <a:t>49.4% worked full time</a:t>
            </a:r>
            <a:endParaRPr sz="1700"/>
          </a:p>
          <a:p>
            <a:pPr marL="228600" lvl="0" indent="-150653" algn="l" rtl="0">
              <a:lnSpc>
                <a:spcPct val="90000"/>
              </a:lnSpc>
              <a:spcBef>
                <a:spcPts val="1000"/>
              </a:spcBef>
              <a:spcAft>
                <a:spcPts val="0"/>
              </a:spcAft>
              <a:buSzPct val="100000"/>
              <a:buChar char="•"/>
            </a:pPr>
            <a:r>
              <a:rPr lang="en-US" sz="1700"/>
              <a:t>34% lived with their relative with SUD</a:t>
            </a:r>
            <a:endParaRPr sz="1700"/>
          </a:p>
          <a:p>
            <a:pPr marL="0" lvl="0" indent="0" algn="l" rtl="0">
              <a:lnSpc>
                <a:spcPct val="90000"/>
              </a:lnSpc>
              <a:spcBef>
                <a:spcPts val="1000"/>
              </a:spcBef>
              <a:spcAft>
                <a:spcPts val="0"/>
              </a:spcAft>
              <a:buNone/>
            </a:pPr>
            <a:endParaRPr sz="1700"/>
          </a:p>
          <a:p>
            <a:pPr marL="0" lvl="0" indent="0" algn="l" rtl="0">
              <a:lnSpc>
                <a:spcPct val="90000"/>
              </a:lnSpc>
              <a:spcBef>
                <a:spcPts val="1000"/>
              </a:spcBef>
              <a:spcAft>
                <a:spcPts val="0"/>
              </a:spcAft>
              <a:buNone/>
            </a:pPr>
            <a:r>
              <a:rPr lang="en-US" sz="1700"/>
              <a:t>Data reported from interviews (by affected family members)</a:t>
            </a:r>
            <a:r>
              <a:rPr lang="en-US" sz="1100"/>
              <a:t>** proxy data </a:t>
            </a:r>
            <a:endParaRPr sz="1700"/>
          </a:p>
          <a:p>
            <a:pPr marL="457200" lvl="0" indent="-328453" algn="l" rtl="0">
              <a:lnSpc>
                <a:spcPct val="90000"/>
              </a:lnSpc>
              <a:spcBef>
                <a:spcPts val="1000"/>
              </a:spcBef>
              <a:spcAft>
                <a:spcPts val="0"/>
              </a:spcAft>
              <a:buSzPct val="100000"/>
              <a:buChar char="•"/>
            </a:pPr>
            <a:r>
              <a:rPr lang="en-US" sz="1700"/>
              <a:t>mean age of onset of SUD 15 years</a:t>
            </a:r>
            <a:endParaRPr sz="1700"/>
          </a:p>
          <a:p>
            <a:pPr marL="457200" lvl="0" indent="-328453" algn="l" rtl="0">
              <a:lnSpc>
                <a:spcPct val="90000"/>
              </a:lnSpc>
              <a:spcBef>
                <a:spcPts val="0"/>
              </a:spcBef>
              <a:spcAft>
                <a:spcPts val="0"/>
              </a:spcAft>
              <a:buSzPct val="100000"/>
              <a:buChar char="•"/>
            </a:pPr>
            <a:r>
              <a:rPr lang="en-US" sz="1700"/>
              <a:t>72% reported formal diagnosis of a concurrent disorder </a:t>
            </a:r>
            <a:endParaRPr sz="1700"/>
          </a:p>
          <a:p>
            <a:pPr marL="457200" lvl="0" indent="-328453" algn="l" rtl="0">
              <a:lnSpc>
                <a:spcPct val="90000"/>
              </a:lnSpc>
              <a:spcBef>
                <a:spcPts val="0"/>
              </a:spcBef>
              <a:spcAft>
                <a:spcPts val="0"/>
              </a:spcAft>
              <a:buSzPct val="100000"/>
              <a:buChar char="•"/>
            </a:pPr>
            <a:r>
              <a:rPr lang="en-US" sz="1700"/>
              <a:t>cannabis (66%), opioids (57%), stimulants (51%), and alcohol (45%),depressants (16%) and 11% reported using other substances (e.g., hallucinogens).</a:t>
            </a:r>
            <a:endParaRPr sz="1700"/>
          </a:p>
          <a:p>
            <a:pPr marL="457200" lvl="0" indent="0" algn="l" rtl="0">
              <a:lnSpc>
                <a:spcPct val="90000"/>
              </a:lnSpc>
              <a:spcBef>
                <a:spcPts val="1000"/>
              </a:spcBef>
              <a:spcAft>
                <a:spcPts val="0"/>
              </a:spcAft>
              <a:buNone/>
            </a:pPr>
            <a:endParaRPr sz="1100"/>
          </a:p>
        </p:txBody>
      </p:sp>
      <p:graphicFrame>
        <p:nvGraphicFramePr>
          <p:cNvPr id="148" name="Google Shape;148;p6"/>
          <p:cNvGraphicFramePr/>
          <p:nvPr/>
        </p:nvGraphicFramePr>
        <p:xfrm>
          <a:off x="999613" y="2517934"/>
          <a:ext cx="3000000" cy="3000000"/>
        </p:xfrm>
        <a:graphic>
          <a:graphicData uri="http://schemas.openxmlformats.org/drawingml/2006/table">
            <a:tbl>
              <a:tblPr firstRow="1" bandRow="1">
                <a:noFill/>
                <a:tableStyleId>{4B8F4560-9F11-4B3A-B128-45FCAE502C5C}</a:tableStyleId>
              </a:tblPr>
              <a:tblGrid>
                <a:gridCol w="2548200">
                  <a:extLst>
                    <a:ext uri="{9D8B030D-6E8A-4147-A177-3AD203B41FA5}">
                      <a16:colId xmlns:a16="http://schemas.microsoft.com/office/drawing/2014/main" val="20000"/>
                    </a:ext>
                  </a:extLst>
                </a:gridCol>
                <a:gridCol w="25482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Relationship of Affected Family Member (Relative with SUD)</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n/%</a:t>
                      </a: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Mother*</a:t>
                      </a:r>
                      <a:r>
                        <a:rPr lang="en-US" sz="1800" u="none" strike="noStrike" cap="none"/>
                        <a:t>(Son)</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54 (62%)</a:t>
                      </a: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Mother</a:t>
                      </a:r>
                      <a:r>
                        <a:rPr lang="en-US" sz="1800" u="none" strike="noStrike" cap="none"/>
                        <a:t>(Daughter)</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17 (20%)</a:t>
                      </a: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Father*</a:t>
                      </a:r>
                      <a:r>
                        <a:rPr lang="en-US" sz="1800" u="none" strike="noStrike" cap="none"/>
                        <a:t> (Son) </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 (5%)</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Father*</a:t>
                      </a:r>
                      <a:r>
                        <a:rPr lang="en-US" sz="1800" u="none" strike="noStrike" cap="none"/>
                        <a:t> (Daughter)</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 (2%)</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Sibling</a:t>
                      </a: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  (3%)</a:t>
                      </a:r>
                      <a:endParaRPr sz="1800" u="none" strike="noStrike" cap="none"/>
                    </a:p>
                  </a:txBody>
                  <a:tcPr marL="91450" marR="91450" marT="45725" marB="45725"/>
                </a:tc>
                <a:extLst>
                  <a:ext uri="{0D108BD9-81ED-4DB2-BD59-A6C34878D82A}">
                    <a16:rowId xmlns:a16="http://schemas.microsoft.com/office/drawing/2014/main" val="10005"/>
                  </a:ext>
                </a:extLst>
              </a:tr>
              <a:tr h="8749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Other: </a:t>
                      </a:r>
                      <a:r>
                        <a:rPr lang="en-US" sz="1800" b="1" u="none" strike="noStrike" cap="none"/>
                        <a:t>Stepparent, Spouse/Partner, Niece/Aunt</a:t>
                      </a:r>
                      <a:endParaRPr sz="18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7 (</a:t>
                      </a:r>
                      <a:r>
                        <a:rPr lang="en-US" sz="1800"/>
                        <a:t>8</a:t>
                      </a:r>
                      <a:r>
                        <a:rPr lang="en-US" sz="1800" u="none" strike="noStrike" cap="none"/>
                        <a:t>%)</a:t>
                      </a:r>
                      <a:endParaRPr sz="1800" u="none" strike="noStrike" cap="none"/>
                    </a:p>
                  </a:txBody>
                  <a:tcPr marL="91450" marR="91450" marT="45725" marB="45725"/>
                </a:tc>
                <a:extLst>
                  <a:ext uri="{0D108BD9-81ED-4DB2-BD59-A6C34878D82A}">
                    <a16:rowId xmlns:a16="http://schemas.microsoft.com/office/drawing/2014/main" val="10006"/>
                  </a:ext>
                </a:extLst>
              </a:tr>
            </a:tbl>
          </a:graphicData>
        </a:graphic>
      </p:graphicFrame>
      <p:sp>
        <p:nvSpPr>
          <p:cNvPr id="149" name="Google Shape;149;p6"/>
          <p:cNvSpPr txBox="1"/>
          <p:nvPr/>
        </p:nvSpPr>
        <p:spPr>
          <a:xfrm>
            <a:off x="1183425" y="6475300"/>
            <a:ext cx="4226700" cy="118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*includes parent with more than one child with addiction</a:t>
            </a:r>
            <a:endParaRPr sz="9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latin typeface="Arial"/>
                <a:ea typeface="Arial"/>
                <a:cs typeface="Arial"/>
                <a:sym typeface="Arial"/>
              </a:rPr>
              <a:t>Findings</a:t>
            </a:r>
            <a:endParaRPr>
              <a:latin typeface="Arial"/>
              <a:ea typeface="Arial"/>
              <a:cs typeface="Arial"/>
              <a:sym typeface="Arial"/>
            </a:endParaRPr>
          </a:p>
        </p:txBody>
      </p:sp>
      <p:pic>
        <p:nvPicPr>
          <p:cNvPr id="156" name="Google Shape;156;p7"/>
          <p:cNvPicPr preferRelativeResize="0"/>
          <p:nvPr/>
        </p:nvPicPr>
        <p:blipFill>
          <a:blip r:embed="rId3">
            <a:alphaModFix/>
          </a:blip>
          <a:stretch>
            <a:fillRect/>
          </a:stretch>
        </p:blipFill>
        <p:spPr>
          <a:xfrm>
            <a:off x="2023500" y="1690688"/>
            <a:ext cx="8313798" cy="48625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161"/>
        <p:cNvGrpSpPr/>
        <p:nvPr/>
      </p:nvGrpSpPr>
      <p:grpSpPr>
        <a:xfrm>
          <a:off x="0" y="0"/>
          <a:ext cx="0" cy="0"/>
          <a:chOff x="0" y="0"/>
          <a:chExt cx="0" cy="0"/>
        </a:xfrm>
      </p:grpSpPr>
      <p:sp>
        <p:nvSpPr>
          <p:cNvPr id="162" name="Google Shape;162;p8"/>
          <p:cNvSpPr/>
          <p:nvPr/>
        </p:nvSpPr>
        <p:spPr>
          <a:xfrm>
            <a:off x="0" y="0"/>
            <a:ext cx="12192000" cy="6858000"/>
          </a:xfrm>
          <a:prstGeom prst="rect">
            <a:avLst/>
          </a:prstGeom>
          <a:solidFill>
            <a:srgbClr val="FFFF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8"/>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8"/>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8"/>
          <p:cNvSpPr txBox="1">
            <a:spLocks noGrp="1"/>
          </p:cNvSpPr>
          <p:nvPr>
            <p:ph type="title"/>
          </p:nvPr>
        </p:nvSpPr>
        <p:spPr>
          <a:xfrm>
            <a:off x="944200" y="1188600"/>
            <a:ext cx="3170700" cy="44808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600"/>
              <a:buFont typeface="Play"/>
              <a:buNone/>
            </a:pPr>
            <a:r>
              <a:rPr lang="en-US" sz="3600">
                <a:latin typeface="Arial"/>
                <a:ea typeface="Arial"/>
                <a:cs typeface="Arial"/>
                <a:sym typeface="Arial"/>
              </a:rPr>
              <a:t>Rejection and Tensions with Dominant Culture </a:t>
            </a:r>
            <a:endParaRPr sz="3600">
              <a:latin typeface="Arial"/>
              <a:ea typeface="Arial"/>
              <a:cs typeface="Arial"/>
              <a:sym typeface="Arial"/>
            </a:endParaRPr>
          </a:p>
        </p:txBody>
      </p:sp>
      <p:cxnSp>
        <p:nvCxnSpPr>
          <p:cNvPr id="166" name="Google Shape;166;p8"/>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167" name="Google Shape;167;p8"/>
          <p:cNvSpPr txBox="1">
            <a:spLocks noGrp="1"/>
          </p:cNvSpPr>
          <p:nvPr>
            <p:ph type="body" idx="1"/>
          </p:nvPr>
        </p:nvSpPr>
        <p:spPr>
          <a:xfrm>
            <a:off x="4869350" y="981312"/>
            <a:ext cx="5741400" cy="4891800"/>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SzPct val="129729"/>
              <a:buNone/>
            </a:pPr>
            <a:r>
              <a:rPr lang="en-US" sz="1500" b="1"/>
              <a:t>Law enforcement</a:t>
            </a:r>
            <a:endParaRPr sz="3300" b="1"/>
          </a:p>
          <a:p>
            <a:pPr marL="228600" lvl="0" indent="0" algn="l" rtl="0">
              <a:lnSpc>
                <a:spcPct val="90000"/>
              </a:lnSpc>
              <a:spcBef>
                <a:spcPts val="0"/>
              </a:spcBef>
              <a:spcAft>
                <a:spcPts val="0"/>
              </a:spcAft>
              <a:buClr>
                <a:schemeClr val="dk1"/>
              </a:buClr>
              <a:buSzPct val="66666"/>
              <a:buNone/>
            </a:pPr>
            <a:r>
              <a:rPr lang="en-US" sz="1500" b="0" i="1" u="none" strike="noStrike"/>
              <a:t>Starting when there's an emergency and the world says to you to call 911, and who is 911? It's the police and who is the police? It's the criminal [justice system] and that could lead to charges. We, and probably a lot of parents, I know, because I've been on a lot of groups, do not call 911 </a:t>
            </a:r>
            <a:r>
              <a:rPr lang="en-US" sz="1500" i="1" u="none" strike="noStrike"/>
              <a:t>but </a:t>
            </a:r>
            <a:r>
              <a:rPr lang="en-US" sz="1500" b="0" i="1" u="none" strike="noStrike"/>
              <a:t>then we're the ones, we're victimized. We've been hurt, punched, the walls have been smashed, the windows have been broken, the house has been broken into. I've been compromised with money. He's [son with SUD] used my bank account. He's created fraud and pretended it was me for thousands of dollars, till I wondered why my bank account was depleting, and I'm retired. We could have called the fraud police. No, he'll have a criminal record. He's already acquired criminal involvement on his own, and has been removed from the record. But why would a parent do that, knowing that his records with him for life? (009)</a:t>
            </a:r>
            <a:endParaRPr sz="1500"/>
          </a:p>
          <a:p>
            <a:pPr marL="0" lvl="0" indent="0" algn="l" rtl="0">
              <a:lnSpc>
                <a:spcPct val="90000"/>
              </a:lnSpc>
              <a:spcBef>
                <a:spcPts val="2000"/>
              </a:spcBef>
              <a:spcAft>
                <a:spcPts val="0"/>
              </a:spcAft>
              <a:buSzPct val="129729"/>
              <a:buNone/>
            </a:pPr>
            <a:r>
              <a:rPr lang="en-US" sz="1500" b="1"/>
              <a:t>Healthcare</a:t>
            </a:r>
            <a:endParaRPr sz="3300" b="1"/>
          </a:p>
          <a:p>
            <a:pPr marL="285750" marR="171450" lvl="0" indent="0" algn="l" rtl="0">
              <a:lnSpc>
                <a:spcPct val="90000"/>
              </a:lnSpc>
              <a:spcBef>
                <a:spcPts val="0"/>
              </a:spcBef>
              <a:spcAft>
                <a:spcPts val="0"/>
              </a:spcAft>
              <a:buClr>
                <a:schemeClr val="dk1"/>
              </a:buClr>
              <a:buSzPct val="66666"/>
              <a:buNone/>
            </a:pPr>
            <a:r>
              <a:rPr lang="en-US" sz="1500" b="0" i="1" u="none" strike="noStrike"/>
              <a:t>So. Yes, in terms of in policies. It's just we do not have enough. Even if someone goes to detox. And they're clean for a week, 5 days a week. They’re out where they go. There's no treatment. There's no treatment for them. They're supposed to be good little girls and boys until until there's a bed open 4 months later. (042)</a:t>
            </a:r>
            <a:endParaRPr sz="1500"/>
          </a:p>
          <a:p>
            <a:pPr marL="228600" lvl="0" indent="-165100" algn="l" rtl="0">
              <a:lnSpc>
                <a:spcPct val="90000"/>
              </a:lnSpc>
              <a:spcBef>
                <a:spcPts val="2000"/>
              </a:spcBef>
              <a:spcAft>
                <a:spcPts val="0"/>
              </a:spcAft>
              <a:buClr>
                <a:schemeClr val="dk1"/>
              </a:buClr>
              <a:buSzPct val="100000"/>
              <a:buNone/>
            </a:pP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Shape 172"/>
        <p:cNvGrpSpPr/>
        <p:nvPr/>
      </p:nvGrpSpPr>
      <p:grpSpPr>
        <a:xfrm>
          <a:off x="0" y="0"/>
          <a:ext cx="0" cy="0"/>
          <a:chOff x="0" y="0"/>
          <a:chExt cx="0" cy="0"/>
        </a:xfrm>
      </p:grpSpPr>
      <p:sp>
        <p:nvSpPr>
          <p:cNvPr id="173" name="Google Shape;173;p9"/>
          <p:cNvSpPr/>
          <p:nvPr/>
        </p:nvSpPr>
        <p:spPr>
          <a:xfrm>
            <a:off x="0" y="0"/>
            <a:ext cx="12192000" cy="6858000"/>
          </a:xfrm>
          <a:prstGeom prst="rect">
            <a:avLst/>
          </a:prstGeom>
          <a:solidFill>
            <a:srgbClr val="FFCC9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p9"/>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9"/>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9"/>
          <p:cNvSpPr txBox="1">
            <a:spLocks noGrp="1"/>
          </p:cNvSpPr>
          <p:nvPr>
            <p:ph type="title"/>
          </p:nvPr>
        </p:nvSpPr>
        <p:spPr>
          <a:xfrm>
            <a:off x="874750" y="1188625"/>
            <a:ext cx="3189300" cy="44808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600"/>
              <a:buFont typeface="Play"/>
              <a:buNone/>
            </a:pPr>
            <a:r>
              <a:rPr lang="en-US" sz="4600">
                <a:latin typeface="Arial"/>
                <a:ea typeface="Arial"/>
                <a:cs typeface="Arial"/>
                <a:sym typeface="Arial"/>
              </a:rPr>
              <a:t>Emergence of Alternative Lifestyle</a:t>
            </a:r>
            <a:endParaRPr sz="4600">
              <a:latin typeface="Arial"/>
              <a:ea typeface="Arial"/>
              <a:cs typeface="Arial"/>
              <a:sym typeface="Arial"/>
            </a:endParaRPr>
          </a:p>
        </p:txBody>
      </p:sp>
      <p:cxnSp>
        <p:nvCxnSpPr>
          <p:cNvPr id="177" name="Google Shape;177;p9"/>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178" name="Google Shape;178;p9"/>
          <p:cNvSpPr txBox="1">
            <a:spLocks noGrp="1"/>
          </p:cNvSpPr>
          <p:nvPr>
            <p:ph type="body" idx="1"/>
          </p:nvPr>
        </p:nvSpPr>
        <p:spPr>
          <a:xfrm>
            <a:off x="4889075" y="988775"/>
            <a:ext cx="6087300" cy="5059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1600" b="1"/>
              <a:t>Resignation to Chaos</a:t>
            </a:r>
            <a:endParaRPr sz="1600"/>
          </a:p>
          <a:p>
            <a:pPr marL="0" lvl="0" indent="0" algn="l" rtl="0">
              <a:lnSpc>
                <a:spcPct val="90000"/>
              </a:lnSpc>
              <a:spcBef>
                <a:spcPts val="1000"/>
              </a:spcBef>
              <a:spcAft>
                <a:spcPts val="0"/>
              </a:spcAft>
              <a:buClr>
                <a:schemeClr val="dk1"/>
              </a:buClr>
              <a:buSzPts val="800"/>
              <a:buNone/>
            </a:pPr>
            <a:r>
              <a:rPr lang="en-US" sz="1600" i="1"/>
              <a:t>Now I am a prisoner in my own home, because where his room is, is between me and the laundry room, so I can't get to the laundry room. I'm trying to give him some personal space. I can't go to my backyard because I have to walk through the back family room that he lives. He spills, drinks on the floor, the sofa is disgusting. I try to vacuum from time to time. And then for the last couple of weeks, just as an example of where things are at, which is nowhere. I call his dad over, and I say, we have to clean his room. It's disgusting. We go down there while he's standing around. I don't know what you're doing. You're emotionally abusing me, and we clean up the bathroom and pick up whatever all the garbage, and wash his sheets, and there's usually loads and loads and loads of laundry that isn't done. He's wrecking my washing machine and dryer, and I usually confiscate big bottles of pills. So that's sort of where we're at current state. (071)</a:t>
            </a:r>
            <a:endParaRPr sz="1600" i="1"/>
          </a:p>
          <a:p>
            <a:pPr marL="0" lvl="0" indent="0" algn="l" rtl="0">
              <a:lnSpc>
                <a:spcPct val="90000"/>
              </a:lnSpc>
              <a:spcBef>
                <a:spcPts val="1000"/>
              </a:spcBef>
              <a:spcAft>
                <a:spcPts val="0"/>
              </a:spcAft>
              <a:buClr>
                <a:schemeClr val="dk1"/>
              </a:buClr>
              <a:buSzPts val="800"/>
              <a:buNone/>
            </a:pPr>
            <a:endParaRPr sz="8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2662</Words>
  <Application>Microsoft Office PowerPoint</Application>
  <PresentationFormat>Widescreen</PresentationFormat>
  <Paragraphs>128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Play</vt:lpstr>
      <vt:lpstr>Arial</vt:lpstr>
      <vt:lpstr>Calibri</vt:lpstr>
      <vt:lpstr>Times New Roman</vt:lpstr>
      <vt:lpstr>Office Theme</vt:lpstr>
      <vt:lpstr>Family Counterculture and Addiction in Canada</vt:lpstr>
      <vt:lpstr>Acknowledgements </vt:lpstr>
      <vt:lpstr>Background </vt:lpstr>
      <vt:lpstr>Literature Review </vt:lpstr>
      <vt:lpstr>Methods</vt:lpstr>
      <vt:lpstr>Sample Characteristics</vt:lpstr>
      <vt:lpstr>Findings</vt:lpstr>
      <vt:lpstr>Rejection and Tensions with Dominant Culture </vt:lpstr>
      <vt:lpstr>Emergence of Alternative Lifestyle</vt:lpstr>
      <vt:lpstr>Emergence of Alternative Lifestyle (continued)</vt:lpstr>
      <vt:lpstr>Emergence of Alternative Lifestyle (continued)</vt:lpstr>
      <vt:lpstr>Creation of a Distinct Identity and Community</vt:lpstr>
      <vt:lpstr>Discussion </vt:lpstr>
      <vt:lpstr>Implications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Oona St-Amant</dc:creator>
  <cp:lastModifiedBy>Oona St-Amant</cp:lastModifiedBy>
  <cp:revision>1</cp:revision>
  <dcterms:created xsi:type="dcterms:W3CDTF">2024-09-16T13:16:05Z</dcterms:created>
  <dcterms:modified xsi:type="dcterms:W3CDTF">2024-09-17T14:34:43Z</dcterms:modified>
</cp:coreProperties>
</file>