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684" r:id="rId3"/>
    <p:sldMasterId id="2147483671" r:id="rId4"/>
  </p:sldMasterIdLst>
  <p:notesMasterIdLst>
    <p:notesMasterId r:id="rId12"/>
  </p:notesMasterIdLst>
  <p:handoutMasterIdLst>
    <p:handoutMasterId r:id="rId13"/>
  </p:handoutMasterIdLst>
  <p:sldIdLst>
    <p:sldId id="270" r:id="rId5"/>
    <p:sldId id="615" r:id="rId6"/>
    <p:sldId id="712" r:id="rId7"/>
    <p:sldId id="713" r:id="rId8"/>
    <p:sldId id="266" r:id="rId9"/>
    <p:sldId id="714" r:id="rId10"/>
    <p:sldId id="265" r:id="rId11"/>
  </p:sldIdLst>
  <p:sldSz cx="12192000" cy="6858000"/>
  <p:notesSz cx="9945688" cy="6858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lifa.Elmusharaf" initials="K" lastIdx="1" clrIdx="0"/>
  <p:cmAuthor id="2" name="Gill V" initials="GV" lastIdx="75" clrIdx="1">
    <p:extLst>
      <p:ext uri="{19B8F6BF-5375-455C-9EA6-DF929625EA0E}">
        <p15:presenceInfo xmlns:p15="http://schemas.microsoft.com/office/powerpoint/2012/main" userId="Gill V" providerId="None"/>
      </p:ext>
    </p:extLst>
  </p:cmAuthor>
  <p:cmAuthor id="3" name="Richard Velleman" initials="RV" lastIdx="12" clrIdx="2">
    <p:extLst>
      <p:ext uri="{19B8F6BF-5375-455C-9EA6-DF929625EA0E}">
        <p15:presenceInfo xmlns:p15="http://schemas.microsoft.com/office/powerpoint/2012/main" userId="db879b2e03f3116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400"/>
    <a:srgbClr val="FF5900"/>
    <a:srgbClr val="E6E6E6"/>
    <a:srgbClr val="EBEBEB"/>
    <a:srgbClr val="DBDBDB"/>
    <a:srgbClr val="E1E1E1"/>
    <a:srgbClr val="DEDEDE"/>
    <a:srgbClr val="FF4C05"/>
    <a:srgbClr val="F5F5F5"/>
    <a:srgbClr val="EB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098" autoAdjust="0"/>
    <p:restoredTop sz="93842" autoAdjust="0"/>
  </p:normalViewPr>
  <p:slideViewPr>
    <p:cSldViewPr snapToGrid="0">
      <p:cViewPr varScale="1">
        <p:scale>
          <a:sx n="63" d="100"/>
          <a:sy n="63" d="100"/>
        </p:scale>
        <p:origin x="1068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912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87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8925059" y="6149277"/>
            <a:ext cx="799388" cy="34290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15FE4250-4D8C-4E6D-A0D7-73AEFCF48E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375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3590" y="0"/>
            <a:ext cx="4309798" cy="344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r>
              <a:rPr lang="en-GB" dirty="0"/>
              <a:t>11/10/2017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8838"/>
            <a:ext cx="4113212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570" y="3300412"/>
            <a:ext cx="7956550" cy="2700338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1"/>
            <a:ext cx="4309798" cy="34409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3590" y="6513911"/>
            <a:ext cx="4309798" cy="34409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02BE67B-2C32-4802-A81D-5FD8EA0D95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2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1B2D0-937E-4CA7-8891-66C0A7BE11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9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FB8D66-6C29-4DBA-8986-E726F73CABE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4875"/>
            <a:ext cx="4984750" cy="4467225"/>
          </a:xfrm>
          <a:noFill/>
          <a:ln/>
        </p:spPr>
        <p:txBody>
          <a:bodyPr/>
          <a:lstStyle/>
          <a:p>
            <a:pPr eaLnBrk="1" hangingPunct="1"/>
            <a:endParaRPr lang="en-GB" dirty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254950" y="262784"/>
            <a:ext cx="11682101" cy="6332433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rgbClr val="FFC000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737770" y="2338905"/>
            <a:ext cx="10515600" cy="256032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65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cold">
  <p:cSld name="Title + 1 column - cold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1487000" y="428125"/>
            <a:ext cx="100956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1487000" y="1649100"/>
            <a:ext cx="9993200" cy="4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▹"/>
              <a:defRPr sz="2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▸"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■"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○"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■"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○"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■"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113074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1491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600" y="721351"/>
            <a:ext cx="10972320" cy="2492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60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32320" y="1604520"/>
            <a:ext cx="53544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8397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purple">
  <p:cSld name="Caption - purple">
    <p:bg>
      <p:bgPr>
        <a:gradFill>
          <a:gsLst>
            <a:gs pos="0">
              <a:srgbClr val="A90C98"/>
            </a:gs>
            <a:gs pos="100000">
              <a:srgbClr val="3A1394"/>
            </a:gs>
          </a:gsLst>
          <a:lin ang="2700006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0" y="6295100"/>
            <a:ext cx="12192000" cy="562800"/>
          </a:xfrm>
          <a:prstGeom prst="rect">
            <a:avLst/>
          </a:prstGeom>
          <a:solidFill>
            <a:srgbClr val="20124D">
              <a:alpha val="21176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0" y="6247250"/>
            <a:ext cx="12192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113074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479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- hot">
  <p:cSld name="Title + 1 column - hot">
    <p:bg>
      <p:bgPr>
        <a:gradFill>
          <a:gsLst>
            <a:gs pos="0">
              <a:srgbClr val="FFA400"/>
            </a:gs>
            <a:gs pos="100000">
              <a:srgbClr val="BA0068"/>
            </a:gs>
          </a:gsLst>
          <a:lin ang="2700006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0" y="0"/>
            <a:ext cx="12192000" cy="1070400"/>
          </a:xfrm>
          <a:prstGeom prst="rect">
            <a:avLst/>
          </a:prstGeom>
          <a:solidFill>
            <a:srgbClr val="4C1130">
              <a:alpha val="17647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487000" y="428125"/>
            <a:ext cx="100956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None/>
              <a:defRPr sz="12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1487000" y="1649100"/>
            <a:ext cx="9993200" cy="4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8575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Char char="▹"/>
              <a:defRPr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685800" marR="0" lvl="1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▸"/>
              <a:defRPr sz="135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028700" marR="0" lvl="2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■"/>
              <a:defRPr sz="135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371600" marR="0" lvl="3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  <a:defRPr sz="135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1714500" marR="0" lvl="4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○"/>
              <a:defRPr sz="135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057400" marR="0" lvl="5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■"/>
              <a:defRPr sz="135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2400300" marR="0" lvl="6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  <a:defRPr sz="135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2743200" marR="0" lvl="7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○"/>
              <a:defRPr sz="135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3086100" marR="0" lvl="8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■"/>
              <a:defRPr sz="135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925580" y="556683"/>
            <a:ext cx="487133" cy="336633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3074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975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4917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211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68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2141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62709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65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07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4476" y="262784"/>
            <a:ext cx="11683049" cy="6332433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8000">
                <a:srgbClr val="F5F5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79" y="35233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19" y="2360613"/>
            <a:ext cx="10515600" cy="2583086"/>
          </a:xfrm>
          <a:prstGeom prst="rect">
            <a:avLst/>
          </a:prstGeom>
        </p:spPr>
        <p:txBody>
          <a:bodyPr/>
          <a:lstStyle>
            <a:lvl2pPr>
              <a:defRPr sz="1400"/>
            </a:lvl2pPr>
            <a:lvl3pPr>
              <a:defRPr sz="15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68719" y="1213935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60614" y="1743721"/>
            <a:ext cx="4733925" cy="512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700">
                <a:latin typeface="Segoe UI Semibold"/>
                <a:cs typeface="Segoe UI Semibold"/>
              </a:defRPr>
            </a:lvl1pPr>
            <a:lvl2pPr marL="457200" indent="0">
              <a:buFontTx/>
              <a:buNone/>
              <a:defRPr sz="1600">
                <a:latin typeface="Segoe UI Semibold"/>
                <a:cs typeface="Segoe UI Semibold"/>
              </a:defRPr>
            </a:lvl2pPr>
            <a:lvl3pPr marL="914400" indent="0">
              <a:buFontTx/>
              <a:buNone/>
              <a:defRPr sz="1600">
                <a:latin typeface="Segoe UI Semibold"/>
                <a:cs typeface="Segoe UI Semibold"/>
              </a:defRPr>
            </a:lvl3pPr>
            <a:lvl4pPr marL="1371600" indent="0">
              <a:buFontTx/>
              <a:buNone/>
              <a:defRPr sz="1600">
                <a:latin typeface="Segoe UI Semibold"/>
                <a:cs typeface="Segoe UI Semibold"/>
              </a:defRPr>
            </a:lvl4pPr>
            <a:lvl5pPr marL="1828800" indent="0">
              <a:buFontTx/>
              <a:buNone/>
              <a:defRPr sz="1600">
                <a:latin typeface="Segoe UI Semibold"/>
                <a:cs typeface="Segoe UI Semibold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413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0716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02948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18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1603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785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777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429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73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933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44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54476" y="262784"/>
            <a:ext cx="11683049" cy="6332433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8000">
                <a:srgbClr val="F5F5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79" y="35233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3000" y="1743319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7000" y="1743319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/>
            </a:lvl1pPr>
            <a:lvl2pPr>
              <a:buClr>
                <a:schemeClr val="bg1">
                  <a:lumMod val="50000"/>
                </a:schemeClr>
              </a:buClr>
              <a:defRPr/>
            </a:lvl2pPr>
            <a:lvl3pPr>
              <a:buClr>
                <a:schemeClr val="bg1">
                  <a:lumMod val="50000"/>
                </a:schemeClr>
              </a:buClr>
              <a:defRPr/>
            </a:lvl3pPr>
            <a:lvl4pPr>
              <a:buClr>
                <a:schemeClr val="bg1">
                  <a:lumMod val="50000"/>
                </a:schemeClr>
              </a:buClr>
              <a:defRPr/>
            </a:lvl4pPr>
            <a:lvl5pPr>
              <a:buClr>
                <a:schemeClr val="bg1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04434" y="1428247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3154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029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282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65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7746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090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625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898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9863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1508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36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39356" y="262784"/>
            <a:ext cx="11683049" cy="6332433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8000">
                <a:srgbClr val="F5F5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08923" y="34160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51931" y="1812940"/>
            <a:ext cx="7726680" cy="435254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04434" y="1428247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277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5AF0F-A53B-43CF-A965-4F3C7BF5C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545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59985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6720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85AF0F-A53B-43CF-A965-4F3C7BF5C34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0565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8000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132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932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Accent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8000">
                <a:srgbClr val="F5F5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254950" y="262784"/>
            <a:ext cx="11682101" cy="2077107"/>
          </a:xfrm>
          <a:prstGeom prst="rect">
            <a:avLst/>
          </a:prstGeom>
          <a:gradFill>
            <a:gsLst>
              <a:gs pos="100000">
                <a:srgbClr val="FF5900"/>
              </a:gs>
              <a:gs pos="18000">
                <a:srgbClr val="D24726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515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679" y="35233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3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February 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5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- cold">
  <p:cSld name="Caption - cold">
    <p:bg>
      <p:bgPr>
        <a:gradFill>
          <a:gsLst>
            <a:gs pos="0">
              <a:srgbClr val="00D6B5"/>
            </a:gs>
            <a:gs pos="100000">
              <a:srgbClr val="172495"/>
            </a:gs>
          </a:gsLst>
          <a:lin ang="2700006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0" y="6295100"/>
            <a:ext cx="12192000" cy="562800"/>
          </a:xfrm>
          <a:prstGeom prst="rect">
            <a:avLst/>
          </a:prstGeom>
          <a:solidFill>
            <a:srgbClr val="1C4587">
              <a:alpha val="3529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0" y="6247250"/>
            <a:ext cx="12192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None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113074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02340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hot">
  <p:cSld name="Subtitle - hot">
    <p:bg>
      <p:bgPr>
        <a:gradFill>
          <a:gsLst>
            <a:gs pos="0">
              <a:srgbClr val="FFA400"/>
            </a:gs>
            <a:gs pos="100000">
              <a:srgbClr val="BA0068"/>
            </a:gs>
          </a:gsLst>
          <a:lin ang="2700006" scaled="0"/>
        </a:gra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0"/>
            <a:ext cx="12192000" cy="1728300"/>
          </a:xfrm>
          <a:prstGeom prst="rect">
            <a:avLst/>
          </a:prstGeom>
          <a:solidFill>
            <a:srgbClr val="4C1130">
              <a:alpha val="1764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ctrTitle"/>
          </p:nvPr>
        </p:nvSpPr>
        <p:spPr>
          <a:xfrm>
            <a:off x="914400" y="1196725"/>
            <a:ext cx="78384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aleway"/>
              <a:buNone/>
              <a:defRPr sz="3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914400" y="2719946"/>
            <a:ext cx="7838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Homemade Apple"/>
              <a:buNone/>
              <a:defRPr sz="1800" b="0" i="0" u="none" strike="noStrike" cap="none">
                <a:solidFill>
                  <a:srgbClr val="FFFFFF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 sz="1800" b="0" i="0" u="none" strike="noStrike" cap="none"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 sz="1800" b="0" i="0" u="none" strike="noStrike" cap="none"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 sz="1800" b="0" i="0" u="none" strike="noStrike" cap="none"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 sz="1800" b="0" i="0" u="none" strike="noStrike" cap="none"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 sz="1800" b="0" i="0" u="none" strike="noStrike" cap="none"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 sz="1800" b="0" i="0" u="none" strike="noStrike" cap="none"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 sz="1800" b="0" i="0" u="none" strike="noStrike" cap="none"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omemade Apple"/>
              <a:buNone/>
              <a:defRPr sz="1800" b="0" i="0" u="none" strike="noStrike" cap="none">
                <a:solidFill>
                  <a:schemeClr val="dk2"/>
                </a:solidFill>
                <a:latin typeface="Homemade Apple"/>
                <a:ea typeface="Homemade Apple"/>
                <a:cs typeface="Homemade Apple"/>
                <a:sym typeface="Homemade Apple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11307445" y="6333134"/>
            <a:ext cx="7316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0686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54475" y="434744"/>
            <a:ext cx="11683049" cy="6332433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18000">
                <a:srgbClr val="F5F5F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604434" y="1428247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 txBox="1">
            <a:spLocks/>
          </p:cNvSpPr>
          <p:nvPr userDrawn="1"/>
        </p:nvSpPr>
        <p:spPr>
          <a:xfrm>
            <a:off x="564664" y="1796817"/>
            <a:ext cx="5206795" cy="674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700" b="0" dirty="0">
                <a:latin typeface="Segoe UI Semibold"/>
                <a:cs typeface="Segoe UI Semibold"/>
              </a:rPr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183037" y="69619"/>
            <a:ext cx="7544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123D3-8456-46FF-A04B-6F3C5C4B92D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9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652" r:id="rId3"/>
    <p:sldLayoutId id="2147483668" r:id="rId4"/>
    <p:sldLayoutId id="2147483666" r:id="rId5"/>
    <p:sldLayoutId id="2147483683" r:id="rId6"/>
    <p:sldLayoutId id="2147483712" r:id="rId7"/>
    <p:sldLayoutId id="2147483714" r:id="rId8"/>
    <p:sldLayoutId id="2147483715" r:id="rId9"/>
    <p:sldLayoutId id="2147483716" r:id="rId10"/>
    <p:sldLayoutId id="2147483717" r:id="rId11"/>
    <p:sldLayoutId id="2147483719" r:id="rId12"/>
    <p:sldLayoutId id="214748372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bg1">
            <a:lumMod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7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92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566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48990" y="834390"/>
            <a:ext cx="5486400" cy="5486400"/>
          </a:xfrm>
          <a:prstGeom prst="ellipse">
            <a:avLst/>
          </a:prstGeom>
          <a:noFill/>
          <a:ln w="1524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82545" y="1690865"/>
            <a:ext cx="48920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Calibri"/>
                <a:cs typeface="Calibri"/>
              </a:rPr>
              <a:t>Steps to Cope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</a:rPr>
              <a:t>Summary of Competencies for the 5 Steps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430524" y="3843528"/>
            <a:ext cx="5330952" cy="0"/>
          </a:xfrm>
          <a:prstGeom prst="line">
            <a:avLst/>
          </a:prstGeom>
          <a:ln w="152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fine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585" y="-1"/>
            <a:ext cx="3617415" cy="1662539"/>
          </a:xfrm>
          <a:prstGeom prst="rect">
            <a:avLst/>
          </a:prstGeom>
        </p:spPr>
      </p:pic>
      <p:pic>
        <p:nvPicPr>
          <p:cNvPr id="8" name="Google Shape;168;p30">
            <a:extLst>
              <a:ext uri="{FF2B5EF4-FFF2-40B4-BE49-F238E27FC236}">
                <a16:creationId xmlns:a16="http://schemas.microsoft.com/office/drawing/2014/main" id="{F2A846E1-CBCA-4683-9738-53A7DEEC6131}"/>
              </a:ext>
            </a:extLst>
          </p:cNvPr>
          <p:cNvPicPr preferRelativeResize="0"/>
          <p:nvPr/>
        </p:nvPicPr>
        <p:blipFill rotWithShape="1">
          <a:blip r:embed="rId6" cstate="print"/>
          <a:stretch/>
        </p:blipFill>
        <p:spPr>
          <a:xfrm>
            <a:off x="380605" y="89443"/>
            <a:ext cx="3175929" cy="177572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5396CE-0ADE-455A-969D-1729FB2ABD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956" y="4825964"/>
            <a:ext cx="5888434" cy="19343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397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5200" dirty="0">
                <a:latin typeface="Calibri" panose="020F0502020204030204" pitchFamily="34" charset="0"/>
                <a:cs typeface="Calibri" panose="020F0502020204030204" pitchFamily="34" charset="0"/>
              </a:rPr>
              <a:t>Starting and ending each session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335392"/>
              </p:ext>
            </p:extLst>
          </p:nvPr>
        </p:nvGraphicFramePr>
        <p:xfrm>
          <a:off x="485273" y="1650631"/>
          <a:ext cx="11000873" cy="5051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2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8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25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Start of a session</a:t>
                      </a:r>
                    </a:p>
                  </a:txBody>
                  <a:tcPr marL="87615" marR="87615" marT="43807" marB="438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 of a session</a:t>
                      </a:r>
                    </a:p>
                  </a:txBody>
                  <a:tcPr marL="87615" marR="87615" marT="43807" marB="438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914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sessions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Check-in with YP about how they are.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Check-in about previous session.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Overview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today’s session incl. ref to SSICS model.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Ref. to READ (Resilience Questionnaire), workbook, online tools as required.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 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Overview of intervention, reminder of confidentiality etc.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Complete READ right at start of session if not done as part of assessment/engagement.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1700" dirty="0"/>
                    </a:p>
                  </a:txBody>
                  <a:tcPr marL="87615" marR="87615" marT="43807" marB="43807"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All sessions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Summarise session.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Check-in with YP about how they are &amp; how they found session.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Make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practical arrangements for next session (at Step 5 this can be follow-up e.g. 3 months).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Discuss ongoing use of workbook to support work.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Step 1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Preparatory work for Step 2.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GB" sz="1700" baseline="0" dirty="0"/>
                    </a:p>
                  </a:txBody>
                  <a:tcPr marL="87615" marR="87615" marT="43807" marB="438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875" y="825623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 1 Practitioner Goals: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177912"/>
              </p:ext>
            </p:extLst>
          </p:nvPr>
        </p:nvGraphicFramePr>
        <p:xfrm>
          <a:off x="461552" y="1724297"/>
          <a:ext cx="11268894" cy="492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298">
                  <a:extLst>
                    <a:ext uri="{9D8B030D-6E8A-4147-A177-3AD203B41FA5}">
                      <a16:colId xmlns:a16="http://schemas.microsoft.com/office/drawing/2014/main" val="186297176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84157162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1324729721"/>
                    </a:ext>
                  </a:extLst>
                </a:gridCol>
              </a:tblGrid>
              <a:tr h="39935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 Session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322256796"/>
                  </a:ext>
                </a:extLst>
              </a:tr>
              <a:tr h="4529695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Explain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purpose of </a:t>
                      </a:r>
                      <a:r>
                        <a:rPr lang="en-GB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StC</a:t>
                      </a:r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 Step 1 – Their Story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Demographic and Resilience Info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Materials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website / workbook –  Know your young person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Confidentiality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Goal Setting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Let the young person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tell their story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concerns / fears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Acknowledge emotions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Stresses on your client and others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Normalise their experience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Let them know they are not alone and it is not their fault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Summarise to confirm understanding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 in –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make sure young person ok after sharing their experiences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 self-care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Perhaps journaling between now and next time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plan if necessary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Step 2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692092651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422468" y="1820091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7136674" y="1820091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821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874" y="527155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 2 Practitioner Goals: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385701"/>
              </p:ext>
            </p:extLst>
          </p:nvPr>
        </p:nvGraphicFramePr>
        <p:xfrm>
          <a:off x="444134" y="1429443"/>
          <a:ext cx="11268894" cy="5977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298">
                  <a:extLst>
                    <a:ext uri="{9D8B030D-6E8A-4147-A177-3AD203B41FA5}">
                      <a16:colId xmlns:a16="http://schemas.microsoft.com/office/drawing/2014/main" val="186297176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84157162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1324729721"/>
                    </a:ext>
                  </a:extLst>
                </a:gridCol>
              </a:tblGrid>
              <a:tr h="399357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 Session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322256796"/>
                  </a:ext>
                </a:extLst>
              </a:tr>
              <a:tr h="4529695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Explain the purpose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Step 2</a:t>
                      </a:r>
                    </a:p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Materials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website / workbook –  Know your young person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Goal Setting – what do they want to know?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Clarify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what the young person wants to know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Provide information: Pages 12-18 in the workbook / see website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Confirm they understand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Has information reduced stress / anxiety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Remind they are not to blame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Summarise to confirm understanding</a:t>
                      </a:r>
                    </a:p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 in –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make sure young person ok with the information you provided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Highlight where else they can find more information if need to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 self-care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Perhaps journaling between now and next time</a:t>
                      </a:r>
                    </a:p>
                    <a:p>
                      <a:endParaRPr lang="en-GB" sz="2000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plan if necessary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</a:t>
                      </a:r>
                      <a:r>
                        <a:rPr lang="en-GB" sz="20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Step 3</a:t>
                      </a:r>
                      <a:endParaRPr lang="en-GB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692092651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400704" y="1488249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7180234" y="1488249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881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91" y="455464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 3 Practitioner Goals: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89081"/>
              </p:ext>
            </p:extLst>
          </p:nvPr>
        </p:nvGraphicFramePr>
        <p:xfrm>
          <a:off x="461550" y="1246563"/>
          <a:ext cx="11268894" cy="4929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298">
                  <a:extLst>
                    <a:ext uri="{9D8B030D-6E8A-4147-A177-3AD203B41FA5}">
                      <a16:colId xmlns:a16="http://schemas.microsoft.com/office/drawing/2014/main" val="186297176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84157162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1324729721"/>
                    </a:ext>
                  </a:extLst>
                </a:gridCol>
              </a:tblGrid>
              <a:tr h="39935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 Session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322256796"/>
                  </a:ext>
                </a:extLst>
              </a:tr>
              <a:tr h="4529695"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Explain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purpose of Step 3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 notes from Step 1 / 2 YP will likely have discussed their coping strategies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Materials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website / workbook –  Know your young person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does coping mean to young person? 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coping strategies (Page 20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- 23</a:t>
                      </a:r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Workbook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what’s helpful/unhelpful about young person’s coping styles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young person knows there is no “right/wrong” way of coping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Explore advantages and disadvantages of alternative ways of coping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Summarise to confirm understanding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 in –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make sure young person ok after sharing their experiences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 self-care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Perhaps journaling between now and next time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your young person feels they are coping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plan if necessary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Step 4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692092651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278786" y="1375954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7119261" y="1375954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67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92" y="488739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 4 Practitioner Goals: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366590"/>
              </p:ext>
            </p:extLst>
          </p:nvPr>
        </p:nvGraphicFramePr>
        <p:xfrm>
          <a:off x="461551" y="1267204"/>
          <a:ext cx="11268894" cy="542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298">
                  <a:extLst>
                    <a:ext uri="{9D8B030D-6E8A-4147-A177-3AD203B41FA5}">
                      <a16:colId xmlns:a16="http://schemas.microsoft.com/office/drawing/2014/main" val="186297176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84157162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1324729721"/>
                    </a:ext>
                  </a:extLst>
                </a:gridCol>
              </a:tblGrid>
              <a:tr h="439325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 Session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322256796"/>
                  </a:ext>
                </a:extLst>
              </a:tr>
              <a:tr h="4983028"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Explain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purpose of Step 4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Consult notes from previous sessions as young person is likely to have spoken of their support network already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Materials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website / workbook –  Know your young person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Exploring support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What does support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meant to your young person?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 network diagram if appropriate (workbook page 30)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Discuss who is helpful/unhelpful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discuss particular instances where young person was supported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Discuss improving supports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Summarise to confirm understanding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 in –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make sure young person ok after sharing their experiences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young person feels supported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 self-care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Perhaps journaling between now and next time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plan if necessary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Outline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Step 5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692092651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310173" y="1319227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7168758" y="1355207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76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292" y="472696"/>
            <a:ext cx="8761413" cy="706964"/>
          </a:xfrm>
        </p:spPr>
        <p:txBody>
          <a:bodyPr/>
          <a:lstStyle/>
          <a:p>
            <a:pPr algn="ctr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Step 5 Practitioner Goals: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165776"/>
              </p:ext>
            </p:extLst>
          </p:nvPr>
        </p:nvGraphicFramePr>
        <p:xfrm>
          <a:off x="461551" y="1179661"/>
          <a:ext cx="11268894" cy="5678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6298">
                  <a:extLst>
                    <a:ext uri="{9D8B030D-6E8A-4147-A177-3AD203B41FA5}">
                      <a16:colId xmlns:a16="http://schemas.microsoft.com/office/drawing/2014/main" val="186297176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841571620"/>
                    </a:ext>
                  </a:extLst>
                </a:gridCol>
                <a:gridCol w="3756298">
                  <a:extLst>
                    <a:ext uri="{9D8B030D-6E8A-4147-A177-3AD203B41FA5}">
                      <a16:colId xmlns:a16="http://schemas.microsoft.com/office/drawing/2014/main" val="1324729721"/>
                    </a:ext>
                  </a:extLst>
                </a:gridCol>
              </a:tblGrid>
              <a:tr h="397639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Preparation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During Session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Closing</a:t>
                      </a: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2322256796"/>
                  </a:ext>
                </a:extLst>
              </a:tr>
              <a:tr h="5280701"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Explain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purpose of Step 5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Ensure you’ve completed demographic and READ scale pre and post.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Materials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– website / workbook –  Know your young person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Goal Setting – Review goals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Summarise work completed and explore what has been useful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 impact of </a:t>
                      </a:r>
                      <a:r>
                        <a:rPr lang="en-GB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StC</a:t>
                      </a:r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young person (Page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33/34</a:t>
                      </a:r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Workbook)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Does the young person need more help?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Clarify help needs of others in the family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Signpost to additional support should young person need it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Highlight supports available online/phone (Page 35 of Workbook)</a:t>
                      </a:r>
                    </a:p>
                  </a:txBody>
                  <a:tcPr marL="76738" marR="76738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Summarise to confirm understanding</a:t>
                      </a: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Check in –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make sure young person ok with support concluding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Recommend self-care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Perhaps continuing journaling if they have found this helpful. 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Safety plan if necessary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Signpost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if necessary </a:t>
                      </a:r>
                    </a:p>
                    <a:p>
                      <a:endParaRPr lang="en-GB" baseline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Return anonymised data to Aquarius/</a:t>
                      </a:r>
                      <a:r>
                        <a:rPr lang="en-GB" baseline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AFINet</a:t>
                      </a:r>
                      <a:r>
                        <a:rPr lang="en-GB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738" marR="76738"/>
                </a:tc>
                <a:extLst>
                  <a:ext uri="{0D108BD9-81ED-4DB2-BD59-A6C34878D82A}">
                    <a16:rowId xmlns:a16="http://schemas.microsoft.com/office/drawing/2014/main" val="1692092651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3358299" y="1282161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7078007" y="1282161"/>
            <a:ext cx="1645920" cy="21771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1970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BACKING_FORM_KEY" val="4589572-c:\users\khalifa.elmusharaf\dropbox\university of limerick\2016\curriculum\year 1\khalifa lectures\introduction to public health ph1-1.pptx"/>
  <p:tag name="ARTICULATE_PRESENTER_VERSION" val="7"/>
  <p:tag name="ARTICULATE_USED_PAGE_ORIENTATION" val="1"/>
  <p:tag name="ARTICULATE_USED_PAGE_SIZE" val="7"/>
  <p:tag name="ARTICULATE_PROJECT_OPEN" val="0"/>
  <p:tag name="ARTICULATE_SLIDE_COUNT" val="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ARTICULATE_NAV_LEVEL" val="1"/>
  <p:tag name="ARTICULATE_SLIDE_PRESENTER_GUID" val="a467e299-bc00-481a-9f67-d1d03a70387f"/>
  <p:tag name="ARTICULATE_SLIDE_PAUSE" val="1"/>
  <p:tag name="ARTICULATE_LOCK_SLIDE" val="0"/>
  <p:tag name="ARTICULATE_HIDE_SLIDE" val="0"/>
  <p:tag name="ARTICULATE_PLAYER_CONTROL_PREVIOUS" val="False"/>
  <p:tag name="ARTICULATE_PLAYER_CONTROL_NEXT" val="False"/>
  <p:tag name="ARTICULATE_USED_LAYOUT" val="7"/>
  <p:tag name="ARTICULATE_SLIDE_THUMBNAIL_REFRESH" val="1"/>
</p:tagLst>
</file>

<file path=ppt/theme/theme1.xml><?xml version="1.0" encoding="utf-8"?>
<a:theme xmlns:a="http://schemas.openxmlformats.org/drawingml/2006/main" name="Office Mix">
  <a:themeElements>
    <a:clrScheme name="Custom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Mix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>
          <a:buFontTx/>
          <a:buNone/>
          <a:defRPr sz="1700" b="0" dirty="0" smtClean="0">
            <a:latin typeface="Segoe UI Semibold"/>
            <a:cs typeface="Segoe UI Semibol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MixStart_Update_6.5.15" id="{60899B57-461E-436C-89B9-AD8BFE676B7F}" vid="{4C140D03-C9A6-4F01-A333-D0890A71F5F4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14300</TotalTime>
  <Words>761</Words>
  <Application>Microsoft Office PowerPoint</Application>
  <PresentationFormat>Widescreen</PresentationFormat>
  <Paragraphs>194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Homemade Apple</vt:lpstr>
      <vt:lpstr>Raleway</vt:lpstr>
      <vt:lpstr>Segoe UI</vt:lpstr>
      <vt:lpstr>Segoe UI Light</vt:lpstr>
      <vt:lpstr>Segoe UI Semibold</vt:lpstr>
      <vt:lpstr>Office Mix</vt:lpstr>
      <vt:lpstr>2_Custom Design</vt:lpstr>
      <vt:lpstr>1_Custom Design</vt:lpstr>
      <vt:lpstr>Custom Design</vt:lpstr>
      <vt:lpstr>PowerPoint Presentation</vt:lpstr>
      <vt:lpstr>Starting and ending each session</vt:lpstr>
      <vt:lpstr>Step 1 Practitioner Goals:</vt:lpstr>
      <vt:lpstr>Step 2 Practitioner Goals:</vt:lpstr>
      <vt:lpstr>Step 3 Practitioner Goals:</vt:lpstr>
      <vt:lpstr>Step 4 Practitioner Goals:</vt:lpstr>
      <vt:lpstr>Step 5 Practitioner Goals: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5-Step Slides</dc:title>
  <dc:creator>GIll Velleman</dc:creator>
  <cp:lastModifiedBy>L T</cp:lastModifiedBy>
  <cp:revision>542</cp:revision>
  <cp:lastPrinted>2021-04-21T13:43:33Z</cp:lastPrinted>
  <dcterms:created xsi:type="dcterms:W3CDTF">2016-04-18T10:53:06Z</dcterms:created>
  <dcterms:modified xsi:type="dcterms:W3CDTF">2022-02-01T11:44:55Z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Presentation1</vt:lpwstr>
  </property>
  <property fmtid="{D5CDD505-2E9C-101B-9397-08002B2CF9AE}" pid="3" name="ArticulateProjectVersion">
    <vt:lpwstr>7</vt:lpwstr>
  </property>
  <property fmtid="{D5CDD505-2E9C-101B-9397-08002B2CF9AE}" pid="4" name="ArticulateUseProject">
    <vt:lpwstr>1</vt:lpwstr>
  </property>
  <property fmtid="{D5CDD505-2E9C-101B-9397-08002B2CF9AE}" pid="5" name="ArticulateGUID">
    <vt:lpwstr>29526359-CB47-453F-9E99-8BFCEA4D41D2</vt:lpwstr>
  </property>
  <property fmtid="{D5CDD505-2E9C-101B-9397-08002B2CF9AE}" pid="6" name="ArticulateProjectFull">
    <vt:lpwstr>C:\Users\khalifa.elmusharaf\Dropbox\University of limerick\2016\Teaching\Curriculum\Year 1\Khalifa Lectures\Orientation to Public Health year 1.ppta</vt:lpwstr>
  </property>
</Properties>
</file>